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19"/>
  </p:notesMasterIdLst>
  <p:sldIdLst>
    <p:sldId id="256" r:id="rId2"/>
    <p:sldId id="257" r:id="rId3"/>
    <p:sldId id="258" r:id="rId4"/>
    <p:sldId id="259" r:id="rId5"/>
    <p:sldId id="260" r:id="rId6"/>
    <p:sldId id="261" r:id="rId7"/>
    <p:sldId id="262" r:id="rId8"/>
    <p:sldId id="269" r:id="rId9"/>
    <p:sldId id="263" r:id="rId10"/>
    <p:sldId id="264" r:id="rId11"/>
    <p:sldId id="271" r:id="rId12"/>
    <p:sldId id="268" r:id="rId13"/>
    <p:sldId id="265" r:id="rId14"/>
    <p:sldId id="270" r:id="rId15"/>
    <p:sldId id="266" r:id="rId16"/>
    <p:sldId id="267" r:id="rId17"/>
    <p:sldId id="272" r:id="rId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entury Gothic" pitchFamily="34" charset="0"/>
        <a:ea typeface="+mn-ea"/>
        <a:cs typeface="+mn-cs"/>
      </a:defRPr>
    </a:lvl1pPr>
    <a:lvl2pPr marL="457200" algn="l" rtl="0" fontAlgn="base">
      <a:spcBef>
        <a:spcPct val="0"/>
      </a:spcBef>
      <a:spcAft>
        <a:spcPct val="0"/>
      </a:spcAft>
      <a:defRPr kern="1200">
        <a:solidFill>
          <a:schemeClr val="tx1"/>
        </a:solidFill>
        <a:latin typeface="Century Gothic" pitchFamily="34" charset="0"/>
        <a:ea typeface="+mn-ea"/>
        <a:cs typeface="+mn-cs"/>
      </a:defRPr>
    </a:lvl2pPr>
    <a:lvl3pPr marL="914400" algn="l" rtl="0" fontAlgn="base">
      <a:spcBef>
        <a:spcPct val="0"/>
      </a:spcBef>
      <a:spcAft>
        <a:spcPct val="0"/>
      </a:spcAft>
      <a:defRPr kern="1200">
        <a:solidFill>
          <a:schemeClr val="tx1"/>
        </a:solidFill>
        <a:latin typeface="Century Gothic" pitchFamily="34" charset="0"/>
        <a:ea typeface="+mn-ea"/>
        <a:cs typeface="+mn-cs"/>
      </a:defRPr>
    </a:lvl3pPr>
    <a:lvl4pPr marL="1371600" algn="l" rtl="0" fontAlgn="base">
      <a:spcBef>
        <a:spcPct val="0"/>
      </a:spcBef>
      <a:spcAft>
        <a:spcPct val="0"/>
      </a:spcAft>
      <a:defRPr kern="1200">
        <a:solidFill>
          <a:schemeClr val="tx1"/>
        </a:solidFill>
        <a:latin typeface="Century Gothic" pitchFamily="34" charset="0"/>
        <a:ea typeface="+mn-ea"/>
        <a:cs typeface="+mn-cs"/>
      </a:defRPr>
    </a:lvl4pPr>
    <a:lvl5pPr marL="1828800" algn="l" rtl="0" fontAlgn="base">
      <a:spcBef>
        <a:spcPct val="0"/>
      </a:spcBef>
      <a:spcAft>
        <a:spcPct val="0"/>
      </a:spcAft>
      <a:defRPr kern="1200">
        <a:solidFill>
          <a:schemeClr val="tx1"/>
        </a:solidFill>
        <a:latin typeface="Century Gothic" pitchFamily="34" charset="0"/>
        <a:ea typeface="+mn-ea"/>
        <a:cs typeface="+mn-cs"/>
      </a:defRPr>
    </a:lvl5pPr>
    <a:lvl6pPr marL="2286000" algn="l" defTabSz="914400" rtl="0" eaLnBrk="1" latinLnBrk="0" hangingPunct="1">
      <a:defRPr kern="1200">
        <a:solidFill>
          <a:schemeClr val="tx1"/>
        </a:solidFill>
        <a:latin typeface="Century Gothic" pitchFamily="34" charset="0"/>
        <a:ea typeface="+mn-ea"/>
        <a:cs typeface="+mn-cs"/>
      </a:defRPr>
    </a:lvl6pPr>
    <a:lvl7pPr marL="2743200" algn="l" defTabSz="914400" rtl="0" eaLnBrk="1" latinLnBrk="0" hangingPunct="1">
      <a:defRPr kern="1200">
        <a:solidFill>
          <a:schemeClr val="tx1"/>
        </a:solidFill>
        <a:latin typeface="Century Gothic" pitchFamily="34" charset="0"/>
        <a:ea typeface="+mn-ea"/>
        <a:cs typeface="+mn-cs"/>
      </a:defRPr>
    </a:lvl7pPr>
    <a:lvl8pPr marL="3200400" algn="l" defTabSz="914400" rtl="0" eaLnBrk="1" latinLnBrk="0" hangingPunct="1">
      <a:defRPr kern="1200">
        <a:solidFill>
          <a:schemeClr val="tx1"/>
        </a:solidFill>
        <a:latin typeface="Century Gothic" pitchFamily="34" charset="0"/>
        <a:ea typeface="+mn-ea"/>
        <a:cs typeface="+mn-cs"/>
      </a:defRPr>
    </a:lvl8pPr>
    <a:lvl9pPr marL="3657600" algn="l" defTabSz="914400" rtl="0" eaLnBrk="1" latinLnBrk="0" hangingPunct="1">
      <a:defRPr kern="1200">
        <a:solidFill>
          <a:schemeClr val="tx1"/>
        </a:solidFill>
        <a:latin typeface="Century Gothic"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9900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ante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o-RO"/>
          </a:p>
        </p:txBody>
      </p:sp>
      <p:sp>
        <p:nvSpPr>
          <p:cNvPr id="3" name="Substituent dată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669CEB-97E8-45EE-BFD2-ED65325BAA85}" type="datetimeFigureOut">
              <a:rPr lang="ro-RO" smtClean="0"/>
              <a:pPr/>
              <a:t>13.12.2012</a:t>
            </a:fld>
            <a:endParaRPr lang="ro-RO"/>
          </a:p>
        </p:txBody>
      </p:sp>
      <p:sp>
        <p:nvSpPr>
          <p:cNvPr id="4" name="Substituent imagine diapozitiv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o-RO"/>
          </a:p>
        </p:txBody>
      </p:sp>
      <p:sp>
        <p:nvSpPr>
          <p:cNvPr id="5" name="Substituent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6" name="Substituent subsol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o-RO"/>
          </a:p>
        </p:txBody>
      </p:sp>
      <p:sp>
        <p:nvSpPr>
          <p:cNvPr id="7" name="Substituent număr diapozitiv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E929CC1-1A28-4505-9A7F-E2435F7E0A1F}" type="slidenum">
              <a:rPr lang="ro-RO" smtClean="0"/>
              <a:pPr/>
              <a:t>‹#›</a:t>
            </a:fld>
            <a:endParaRPr lang="ro-RO"/>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zitiv titlu">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066800" y="1905000"/>
            <a:ext cx="6248400" cy="2438400"/>
          </a:xfrm>
        </p:spPr>
        <p:txBody>
          <a:bodyPr/>
          <a:lstStyle>
            <a:lvl1pPr>
              <a:defRPr sz="5400"/>
            </a:lvl1pPr>
          </a:lstStyle>
          <a:p>
            <a:r>
              <a:rPr lang="ro-RO" smtClean="0"/>
              <a:t>Faceți clic pentru a edita stilul de titlu Coordonator</a:t>
            </a:r>
            <a:endParaRPr lang="ro-RO"/>
          </a:p>
        </p:txBody>
      </p:sp>
      <p:sp>
        <p:nvSpPr>
          <p:cNvPr id="3075" name="Rectangle 3"/>
          <p:cNvSpPr>
            <a:spLocks noGrp="1" noChangeArrowheads="1"/>
          </p:cNvSpPr>
          <p:nvPr>
            <p:ph type="subTitle" idx="1"/>
          </p:nvPr>
        </p:nvSpPr>
        <p:spPr>
          <a:xfrm>
            <a:off x="1066800" y="4419600"/>
            <a:ext cx="6140450" cy="609600"/>
          </a:xfrm>
        </p:spPr>
        <p:txBody>
          <a:bodyPr/>
          <a:lstStyle>
            <a:lvl1pPr marL="0" indent="0">
              <a:buFontTx/>
              <a:buNone/>
              <a:defRPr sz="3200"/>
            </a:lvl1pPr>
          </a:lstStyle>
          <a:p>
            <a:r>
              <a:rPr lang="ro-RO" smtClean="0"/>
              <a:t>Faceți clic pentru editarea stilului de subtitlu al coordonatorului</a:t>
            </a:r>
            <a:endParaRPr lang="ro-RO"/>
          </a:p>
        </p:txBody>
      </p:sp>
      <p:sp>
        <p:nvSpPr>
          <p:cNvPr id="5" name="Rectangle 4"/>
          <p:cNvSpPr>
            <a:spLocks noGrp="1" noChangeArrowheads="1"/>
          </p:cNvSpPr>
          <p:nvPr>
            <p:ph type="dt" sz="half" idx="10"/>
          </p:nvPr>
        </p:nvSpPr>
        <p:spPr>
          <a:xfrm>
            <a:off x="1066800" y="6248400"/>
            <a:ext cx="1905000" cy="457200"/>
          </a:xfrm>
        </p:spPr>
        <p:txBody>
          <a:bodyPr/>
          <a:lstStyle>
            <a:lvl1pPr>
              <a:defRPr smtClean="0"/>
            </a:lvl1pPr>
          </a:lstStyle>
          <a:p>
            <a:pPr>
              <a:defRPr/>
            </a:pPr>
            <a:endParaRPr lang="en-US"/>
          </a:p>
        </p:txBody>
      </p:sp>
      <p:sp>
        <p:nvSpPr>
          <p:cNvPr id="6" name="Rectangle 5"/>
          <p:cNvSpPr>
            <a:spLocks noGrp="1" noChangeArrowheads="1"/>
          </p:cNvSpPr>
          <p:nvPr>
            <p:ph type="ftr" sz="quarter" idx="11"/>
          </p:nvPr>
        </p:nvSpPr>
        <p:spPr>
          <a:xfrm>
            <a:off x="3124200" y="6248400"/>
            <a:ext cx="2895600" cy="457200"/>
          </a:xfrm>
        </p:spPr>
        <p:txBody>
          <a:bodyPr/>
          <a:lstStyle>
            <a:lvl1pPr>
              <a:defRPr smtClean="0"/>
            </a:lvl1pPr>
          </a:lstStyle>
          <a:p>
            <a:pPr>
              <a:defRPr/>
            </a:pPr>
            <a:endParaRPr lang="en-US"/>
          </a:p>
        </p:txBody>
      </p:sp>
      <p:sp>
        <p:nvSpPr>
          <p:cNvPr id="7" name="Rectangle 6"/>
          <p:cNvSpPr>
            <a:spLocks noGrp="1" noChangeArrowheads="1"/>
          </p:cNvSpPr>
          <p:nvPr>
            <p:ph type="sldNum" sz="quarter" idx="12"/>
          </p:nvPr>
        </p:nvSpPr>
        <p:spPr>
          <a:xfrm>
            <a:off x="6172200" y="6248400"/>
            <a:ext cx="1752600" cy="457200"/>
          </a:xfrm>
        </p:spPr>
        <p:txBody>
          <a:bodyPr/>
          <a:lstStyle>
            <a:lvl1pPr>
              <a:defRPr sz="1000" smtClean="0"/>
            </a:lvl1pPr>
          </a:lstStyle>
          <a:p>
            <a:pPr>
              <a:defRPr/>
            </a:pPr>
            <a:fld id="{BF00A098-5E2F-42BC-9062-2DC5CDC8C67B}" type="slidenum">
              <a:rPr lang="en-US"/>
              <a:pPr>
                <a:defRPr/>
              </a:pPr>
              <a:t>‹#›</a:t>
            </a:fld>
            <a:endParaRPr lang="en-US"/>
          </a:p>
        </p:txBody>
      </p:sp>
    </p:spTree>
  </p:cSld>
  <p:clrMapOvr>
    <a:masterClrMapping/>
  </p:clrMapOvr>
  <p:transition>
    <p:wheel spokes="8"/>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ext vertical și titlu">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text vertical 2"/>
          <p:cNvSpPr>
            <a:spLocks noGrp="1"/>
          </p:cNvSpPr>
          <p:nvPr>
            <p:ph type="body" orient="vert" idx="1"/>
          </p:nvPr>
        </p:nvSpPr>
        <p:spPr/>
        <p:txBody>
          <a:bodyPr vert="eaVert"/>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F52845A-5D88-4340-AB09-79776AFF290C}" type="slidenum">
              <a:rPr lang="en-US"/>
              <a:pPr>
                <a:defRPr/>
              </a:pPr>
              <a:t>‹#›</a:t>
            </a:fld>
            <a:endParaRPr lang="en-US"/>
          </a:p>
        </p:txBody>
      </p:sp>
    </p:spTree>
  </p:cSld>
  <p:clrMapOvr>
    <a:masterClrMapping/>
  </p:clrMapOvr>
  <p:transition>
    <p:wheel spokes="8"/>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lu vertical și text">
    <p:spTree>
      <p:nvGrpSpPr>
        <p:cNvPr id="1" name=""/>
        <p:cNvGrpSpPr/>
        <p:nvPr/>
      </p:nvGrpSpPr>
      <p:grpSpPr>
        <a:xfrm>
          <a:off x="0" y="0"/>
          <a:ext cx="0" cy="0"/>
          <a:chOff x="0" y="0"/>
          <a:chExt cx="0" cy="0"/>
        </a:xfrm>
      </p:grpSpPr>
      <p:sp>
        <p:nvSpPr>
          <p:cNvPr id="2" name="Titlu vertical 1"/>
          <p:cNvSpPr>
            <a:spLocks noGrp="1"/>
          </p:cNvSpPr>
          <p:nvPr>
            <p:ph type="title" orient="vert"/>
          </p:nvPr>
        </p:nvSpPr>
        <p:spPr>
          <a:xfrm>
            <a:off x="6172200" y="838200"/>
            <a:ext cx="1752600" cy="5334000"/>
          </a:xfrm>
        </p:spPr>
        <p:txBody>
          <a:bodyPr vert="eaVert"/>
          <a:lstStyle/>
          <a:p>
            <a:r>
              <a:rPr lang="ro-RO" smtClean="0"/>
              <a:t>Faceți clic pentru a edita stilul de titlu Coordonator</a:t>
            </a:r>
            <a:endParaRPr lang="ro-RO"/>
          </a:p>
        </p:txBody>
      </p:sp>
      <p:sp>
        <p:nvSpPr>
          <p:cNvPr id="3" name="Substituent text vertical 2"/>
          <p:cNvSpPr>
            <a:spLocks noGrp="1"/>
          </p:cNvSpPr>
          <p:nvPr>
            <p:ph type="body" orient="vert" idx="1"/>
          </p:nvPr>
        </p:nvSpPr>
        <p:spPr>
          <a:xfrm>
            <a:off x="914400" y="838200"/>
            <a:ext cx="5105400" cy="5334000"/>
          </a:xfrm>
        </p:spPr>
        <p:txBody>
          <a:bodyPr vert="eaVert"/>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DC6F61A-263C-4C89-BFC3-30F26D50ED12}" type="slidenum">
              <a:rPr lang="en-US"/>
              <a:pPr>
                <a:defRPr/>
              </a:pPr>
              <a:t>‹#›</a:t>
            </a:fld>
            <a:endParaRPr lang="en-US"/>
          </a:p>
        </p:txBody>
      </p:sp>
    </p:spTree>
  </p:cSld>
  <p:clrMapOvr>
    <a:masterClrMapping/>
  </p:clrMapOvr>
  <p:transition>
    <p:wheel spokes="8"/>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u și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conținut 2"/>
          <p:cNvSpPr>
            <a:spLocks noGrp="1"/>
          </p:cNvSpPr>
          <p:nvPr>
            <p:ph idx="1"/>
          </p:nvPr>
        </p:nvSpPr>
        <p:spPr/>
        <p:txBody>
          <a:body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0B6D50F-B579-45A7-9664-23426C65767A}" type="slidenum">
              <a:rPr lang="en-US"/>
              <a:pPr>
                <a:defRPr/>
              </a:pPr>
              <a:t>‹#›</a:t>
            </a:fld>
            <a:endParaRPr lang="en-US"/>
          </a:p>
        </p:txBody>
      </p:sp>
    </p:spTree>
  </p:cSld>
  <p:clrMapOvr>
    <a:masterClrMapping/>
  </p:clrMapOvr>
  <p:transition>
    <p:wheel spokes="8"/>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ntet secțiune">
    <p:spTree>
      <p:nvGrpSpPr>
        <p:cNvPr id="1" name=""/>
        <p:cNvGrpSpPr/>
        <p:nvPr/>
      </p:nvGrpSpPr>
      <p:grpSpPr>
        <a:xfrm>
          <a:off x="0" y="0"/>
          <a:ext cx="0" cy="0"/>
          <a:chOff x="0" y="0"/>
          <a:chExt cx="0" cy="0"/>
        </a:xfrm>
      </p:grpSpPr>
      <p:sp>
        <p:nvSpPr>
          <p:cNvPr id="2" name="Titlu 1"/>
          <p:cNvSpPr>
            <a:spLocks noGrp="1"/>
          </p:cNvSpPr>
          <p:nvPr>
            <p:ph type="title"/>
          </p:nvPr>
        </p:nvSpPr>
        <p:spPr>
          <a:xfrm>
            <a:off x="722313" y="4406900"/>
            <a:ext cx="7772400" cy="1362075"/>
          </a:xfrm>
        </p:spPr>
        <p:txBody>
          <a:bodyPr anchor="t"/>
          <a:lstStyle>
            <a:lvl1pPr algn="l">
              <a:defRPr sz="4000" b="1" cap="all"/>
            </a:lvl1pPr>
          </a:lstStyle>
          <a:p>
            <a:r>
              <a:rPr lang="ro-RO" smtClean="0"/>
              <a:t>Faceți clic pentru a edita stilul de titlu Coordonator</a:t>
            </a:r>
            <a:endParaRPr lang="ro-RO"/>
          </a:p>
        </p:txBody>
      </p:sp>
      <p:sp>
        <p:nvSpPr>
          <p:cNvPr id="3" name="Substituent tex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o-RO" smtClean="0"/>
              <a:t>Faceți clic pentru a edita stilurile de text Coordonator</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026D35C-A7C0-4792-918A-A648BA4B5385}" type="slidenum">
              <a:rPr lang="en-US"/>
              <a:pPr>
                <a:defRPr/>
              </a:pPr>
              <a:t>‹#›</a:t>
            </a:fld>
            <a:endParaRPr lang="en-US"/>
          </a:p>
        </p:txBody>
      </p:sp>
    </p:spTree>
  </p:cSld>
  <p:clrMapOvr>
    <a:masterClrMapping/>
  </p:clrMapOvr>
  <p:transition>
    <p:wheel spokes="8"/>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uă tipuri de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conținut 2"/>
          <p:cNvSpPr>
            <a:spLocks noGrp="1"/>
          </p:cNvSpPr>
          <p:nvPr>
            <p:ph sz="half" idx="1"/>
          </p:nvPr>
        </p:nvSpPr>
        <p:spPr>
          <a:xfrm>
            <a:off x="914400" y="2209800"/>
            <a:ext cx="3429000"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conținut 3"/>
          <p:cNvSpPr>
            <a:spLocks noGrp="1"/>
          </p:cNvSpPr>
          <p:nvPr>
            <p:ph sz="half" idx="2"/>
          </p:nvPr>
        </p:nvSpPr>
        <p:spPr>
          <a:xfrm>
            <a:off x="4495800" y="2209800"/>
            <a:ext cx="3429000"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EE812E5-3218-40CD-B4D2-492D7F25E1BD}" type="slidenum">
              <a:rPr lang="en-US"/>
              <a:pPr>
                <a:defRPr/>
              </a:pPr>
              <a:t>‹#›</a:t>
            </a:fld>
            <a:endParaRPr lang="en-US"/>
          </a:p>
        </p:txBody>
      </p:sp>
    </p:spTree>
  </p:cSld>
  <p:clrMapOvr>
    <a:masterClrMapping/>
  </p:clrMapOvr>
  <p:transition>
    <p:wheel spokes="8"/>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ție">
    <p:spTree>
      <p:nvGrpSpPr>
        <p:cNvPr id="1" name=""/>
        <p:cNvGrpSpPr/>
        <p:nvPr/>
      </p:nvGrpSpPr>
      <p:grpSpPr>
        <a:xfrm>
          <a:off x="0" y="0"/>
          <a:ext cx="0" cy="0"/>
          <a:chOff x="0" y="0"/>
          <a:chExt cx="0" cy="0"/>
        </a:xfrm>
      </p:grpSpPr>
      <p:sp>
        <p:nvSpPr>
          <p:cNvPr id="2" name="Titlu 1"/>
          <p:cNvSpPr>
            <a:spLocks noGrp="1"/>
          </p:cNvSpPr>
          <p:nvPr>
            <p:ph type="title"/>
          </p:nvPr>
        </p:nvSpPr>
        <p:spPr>
          <a:xfrm>
            <a:off x="457200" y="274638"/>
            <a:ext cx="8229600" cy="1143000"/>
          </a:xfrm>
        </p:spPr>
        <p:txBody>
          <a:bodyPr/>
          <a:lstStyle>
            <a:lvl1pPr>
              <a:defRPr/>
            </a:lvl1pPr>
          </a:lstStyle>
          <a:p>
            <a:r>
              <a:rPr lang="ro-RO" smtClean="0"/>
              <a:t>Faceți clic pentru a edita stilul de titlu Coordonator</a:t>
            </a:r>
            <a:endParaRPr lang="ro-RO"/>
          </a:p>
        </p:txBody>
      </p:sp>
      <p:sp>
        <p:nvSpPr>
          <p:cNvPr id="3" name="Substituent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smtClean="0"/>
              <a:t>Faceți clic pentru a edita stilurile de text Coordonator</a:t>
            </a:r>
          </a:p>
        </p:txBody>
      </p:sp>
      <p:sp>
        <p:nvSpPr>
          <p:cNvPr id="4" name="Substituent conținut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5" name="Substituent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smtClean="0"/>
              <a:t>Faceți clic pentru a edita stilurile de text Coordonator</a:t>
            </a:r>
          </a:p>
        </p:txBody>
      </p:sp>
      <p:sp>
        <p:nvSpPr>
          <p:cNvPr id="6" name="Substituent conținut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9E1E8477-B51B-4B6F-BC28-CB84378B8842}" type="slidenum">
              <a:rPr lang="en-US"/>
              <a:pPr>
                <a:defRPr/>
              </a:pPr>
              <a:t>‹#›</a:t>
            </a:fld>
            <a:endParaRPr lang="en-US"/>
          </a:p>
        </p:txBody>
      </p:sp>
    </p:spTree>
  </p:cSld>
  <p:clrMapOvr>
    <a:masterClrMapping/>
  </p:clrMapOvr>
  <p:transition>
    <p:wheel spokes="8"/>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Doar titlu">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D94C710-B0F8-487B-B10A-4AF9F93E6435}" type="slidenum">
              <a:rPr lang="en-US"/>
              <a:pPr>
                <a:defRPr/>
              </a:pPr>
              <a:t>‹#›</a:t>
            </a:fld>
            <a:endParaRPr lang="en-US"/>
          </a:p>
        </p:txBody>
      </p:sp>
    </p:spTree>
  </p:cSld>
  <p:clrMapOvr>
    <a:masterClrMapping/>
  </p:clrMapOvr>
  <p:transition>
    <p:wheel spokes="8"/>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Necompletat">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923433E-0A48-4AF2-97FB-AC04104874AD}" type="slidenum">
              <a:rPr lang="en-US"/>
              <a:pPr>
                <a:defRPr/>
              </a:pPr>
              <a:t>‹#›</a:t>
            </a:fld>
            <a:endParaRPr lang="en-US"/>
          </a:p>
        </p:txBody>
      </p:sp>
    </p:spTree>
  </p:cSld>
  <p:clrMapOvr>
    <a:masterClrMapping/>
  </p:clrMapOvr>
  <p:transition>
    <p:wheel spokes="8"/>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ținut cu legendă">
    <p:spTree>
      <p:nvGrpSpPr>
        <p:cNvPr id="1" name=""/>
        <p:cNvGrpSpPr/>
        <p:nvPr/>
      </p:nvGrpSpPr>
      <p:grpSpPr>
        <a:xfrm>
          <a:off x="0" y="0"/>
          <a:ext cx="0" cy="0"/>
          <a:chOff x="0" y="0"/>
          <a:chExt cx="0" cy="0"/>
        </a:xfrm>
      </p:grpSpPr>
      <p:sp>
        <p:nvSpPr>
          <p:cNvPr id="2" name="Titlu 1"/>
          <p:cNvSpPr>
            <a:spLocks noGrp="1"/>
          </p:cNvSpPr>
          <p:nvPr>
            <p:ph type="title"/>
          </p:nvPr>
        </p:nvSpPr>
        <p:spPr>
          <a:xfrm>
            <a:off x="457200" y="273050"/>
            <a:ext cx="3008313" cy="1162050"/>
          </a:xfrm>
        </p:spPr>
        <p:txBody>
          <a:bodyPr anchor="b"/>
          <a:lstStyle>
            <a:lvl1pPr algn="l">
              <a:defRPr sz="2000" b="1"/>
            </a:lvl1pPr>
          </a:lstStyle>
          <a:p>
            <a:r>
              <a:rPr lang="ro-RO" smtClean="0"/>
              <a:t>Faceți clic pentru a edita stilul de titlu Coordonator</a:t>
            </a:r>
            <a:endParaRPr lang="ro-RO"/>
          </a:p>
        </p:txBody>
      </p:sp>
      <p:sp>
        <p:nvSpPr>
          <p:cNvPr id="3" name="Substituent conținut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o-RO" smtClean="0"/>
              <a:t>Faceți clic pentru a edita stilurile de text Coordonator</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3408746-99C4-4272-83CC-63F18EEFB398}" type="slidenum">
              <a:rPr lang="en-US"/>
              <a:pPr>
                <a:defRPr/>
              </a:pPr>
              <a:t>‹#›</a:t>
            </a:fld>
            <a:endParaRPr lang="en-US"/>
          </a:p>
        </p:txBody>
      </p:sp>
    </p:spTree>
  </p:cSld>
  <p:clrMapOvr>
    <a:masterClrMapping/>
  </p:clrMapOvr>
  <p:transition>
    <p:wheel spokes="8"/>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ine cu legendă">
    <p:spTree>
      <p:nvGrpSpPr>
        <p:cNvPr id="1" name=""/>
        <p:cNvGrpSpPr/>
        <p:nvPr/>
      </p:nvGrpSpPr>
      <p:grpSpPr>
        <a:xfrm>
          <a:off x="0" y="0"/>
          <a:ext cx="0" cy="0"/>
          <a:chOff x="0" y="0"/>
          <a:chExt cx="0" cy="0"/>
        </a:xfrm>
      </p:grpSpPr>
      <p:sp>
        <p:nvSpPr>
          <p:cNvPr id="2" name="Titlu 1"/>
          <p:cNvSpPr>
            <a:spLocks noGrp="1"/>
          </p:cNvSpPr>
          <p:nvPr>
            <p:ph type="title"/>
          </p:nvPr>
        </p:nvSpPr>
        <p:spPr>
          <a:xfrm>
            <a:off x="1792288" y="4800600"/>
            <a:ext cx="5486400" cy="566738"/>
          </a:xfrm>
        </p:spPr>
        <p:txBody>
          <a:bodyPr anchor="b"/>
          <a:lstStyle>
            <a:lvl1pPr algn="l">
              <a:defRPr sz="2000" b="1"/>
            </a:lvl1pPr>
          </a:lstStyle>
          <a:p>
            <a:r>
              <a:rPr lang="ro-RO" smtClean="0"/>
              <a:t>Faceți clic pentru a edita stilul de titlu Coordonator</a:t>
            </a:r>
            <a:endParaRPr lang="ro-RO"/>
          </a:p>
        </p:txBody>
      </p:sp>
      <p:sp>
        <p:nvSpPr>
          <p:cNvPr id="3" name="Substituent i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o-RO" noProof="0" smtClean="0"/>
              <a:t>Faceți clic pe pictogramă pentru a adăuga o imagine</a:t>
            </a:r>
          </a:p>
        </p:txBody>
      </p:sp>
      <p:sp>
        <p:nvSpPr>
          <p:cNvPr id="4" name="Substituent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o-RO" smtClean="0"/>
              <a:t>Faceți clic pentru a edita stilurile de text Coordonator</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F49DAF4-CFE2-4F64-817C-9FF585F9AEBD}" type="slidenum">
              <a:rPr lang="en-US"/>
              <a:pPr>
                <a:defRPr/>
              </a:pPr>
              <a:t>‹#›</a:t>
            </a:fld>
            <a:endParaRPr lang="en-US"/>
          </a:p>
        </p:txBody>
      </p:sp>
    </p:spTree>
  </p:cSld>
  <p:clrMapOvr>
    <a:masterClrMapping/>
  </p:clrMapOvr>
  <p:transition>
    <p:wheel spokes="8"/>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838200"/>
            <a:ext cx="7010400" cy="13112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o-RO" smtClean="0"/>
              <a:t>Se face clic pentru editare stil titlu Coordonator</a:t>
            </a:r>
          </a:p>
        </p:txBody>
      </p:sp>
      <p:sp>
        <p:nvSpPr>
          <p:cNvPr id="1027" name="Rectangle 3"/>
          <p:cNvSpPr>
            <a:spLocks noGrp="1" noChangeArrowheads="1"/>
          </p:cNvSpPr>
          <p:nvPr>
            <p:ph type="body" idx="1"/>
          </p:nvPr>
        </p:nvSpPr>
        <p:spPr bwMode="auto">
          <a:xfrm>
            <a:off x="914400" y="2209800"/>
            <a:ext cx="7010400" cy="396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o-RO" smtClean="0"/>
              <a:t>Se face clic pentru editare stiluri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p>
        </p:txBody>
      </p:sp>
      <p:sp>
        <p:nvSpPr>
          <p:cNvPr id="1028" name="Rectangle 4"/>
          <p:cNvSpPr>
            <a:spLocks noGrp="1" noChangeArrowheads="1"/>
          </p:cNvSpPr>
          <p:nvPr>
            <p:ph type="dt" sz="half" idx="2"/>
          </p:nvPr>
        </p:nvSpPr>
        <p:spPr bwMode="auto">
          <a:xfrm>
            <a:off x="1524000" y="6324600"/>
            <a:ext cx="1295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smtClean="0"/>
            </a:lvl1pPr>
          </a:lstStyle>
          <a:p>
            <a:pPr>
              <a:defRPr/>
            </a:pPr>
            <a:endParaRPr lang="en-US"/>
          </a:p>
        </p:txBody>
      </p:sp>
      <p:sp>
        <p:nvSpPr>
          <p:cNvPr id="1029" name="Rectangle 5"/>
          <p:cNvSpPr>
            <a:spLocks noGrp="1" noChangeArrowheads="1"/>
          </p:cNvSpPr>
          <p:nvPr>
            <p:ph type="ftr" sz="quarter" idx="3"/>
          </p:nvPr>
        </p:nvSpPr>
        <p:spPr bwMode="auto">
          <a:xfrm>
            <a:off x="2971800" y="6324600"/>
            <a:ext cx="2895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smtClean="0"/>
            </a:lvl1pPr>
          </a:lstStyle>
          <a:p>
            <a:pPr>
              <a:defRPr/>
            </a:pPr>
            <a:endParaRPr lang="en-US"/>
          </a:p>
        </p:txBody>
      </p:sp>
      <p:sp>
        <p:nvSpPr>
          <p:cNvPr id="1030" name="Rectangle 6"/>
          <p:cNvSpPr>
            <a:spLocks noGrp="1" noChangeArrowheads="1"/>
          </p:cNvSpPr>
          <p:nvPr>
            <p:ph type="sldNum" sz="quarter" idx="4"/>
          </p:nvPr>
        </p:nvSpPr>
        <p:spPr bwMode="auto">
          <a:xfrm>
            <a:off x="6019800" y="6324600"/>
            <a:ext cx="1295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A3D56A06-2EE2-408C-A7F0-B78D44AD561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ransition>
    <p:wheel spokes="8"/>
  </p:transition>
  <p:timing>
    <p:tnLst>
      <p:par>
        <p:cTn id="1" dur="indefinite" restart="never" nodeType="tmRoot"/>
      </p:par>
    </p:tnLst>
  </p:timing>
  <p:txStyles>
    <p:titleStyle>
      <a:lvl1pPr algn="l" rtl="0" fontAlgn="base">
        <a:spcBef>
          <a:spcPct val="0"/>
        </a:spcBef>
        <a:spcAft>
          <a:spcPct val="0"/>
        </a:spcAft>
        <a:defRPr sz="4000" b="1">
          <a:solidFill>
            <a:schemeClr val="tx2"/>
          </a:solidFill>
          <a:latin typeface="+mj-lt"/>
          <a:ea typeface="+mj-ea"/>
          <a:cs typeface="+mj-cs"/>
        </a:defRPr>
      </a:lvl1pPr>
      <a:lvl2pPr algn="l" rtl="0" fontAlgn="base">
        <a:spcBef>
          <a:spcPct val="0"/>
        </a:spcBef>
        <a:spcAft>
          <a:spcPct val="0"/>
        </a:spcAft>
        <a:defRPr sz="4000" b="1">
          <a:solidFill>
            <a:schemeClr val="tx2"/>
          </a:solidFill>
          <a:latin typeface="Arial Black" pitchFamily="34" charset="0"/>
        </a:defRPr>
      </a:lvl2pPr>
      <a:lvl3pPr algn="l" rtl="0" fontAlgn="base">
        <a:spcBef>
          <a:spcPct val="0"/>
        </a:spcBef>
        <a:spcAft>
          <a:spcPct val="0"/>
        </a:spcAft>
        <a:defRPr sz="4000" b="1">
          <a:solidFill>
            <a:schemeClr val="tx2"/>
          </a:solidFill>
          <a:latin typeface="Arial Black" pitchFamily="34" charset="0"/>
        </a:defRPr>
      </a:lvl3pPr>
      <a:lvl4pPr algn="l" rtl="0" fontAlgn="base">
        <a:spcBef>
          <a:spcPct val="0"/>
        </a:spcBef>
        <a:spcAft>
          <a:spcPct val="0"/>
        </a:spcAft>
        <a:defRPr sz="4000" b="1">
          <a:solidFill>
            <a:schemeClr val="tx2"/>
          </a:solidFill>
          <a:latin typeface="Arial Black" pitchFamily="34" charset="0"/>
        </a:defRPr>
      </a:lvl4pPr>
      <a:lvl5pPr algn="l" rtl="0" fontAlgn="base">
        <a:spcBef>
          <a:spcPct val="0"/>
        </a:spcBef>
        <a:spcAft>
          <a:spcPct val="0"/>
        </a:spcAft>
        <a:defRPr sz="4000" b="1">
          <a:solidFill>
            <a:schemeClr val="tx2"/>
          </a:solidFill>
          <a:latin typeface="Arial Black" pitchFamily="34" charset="0"/>
        </a:defRPr>
      </a:lvl5pPr>
      <a:lvl6pPr marL="457200" algn="l" rtl="0" eaLnBrk="1" fontAlgn="base" hangingPunct="1">
        <a:spcBef>
          <a:spcPct val="0"/>
        </a:spcBef>
        <a:spcAft>
          <a:spcPct val="0"/>
        </a:spcAft>
        <a:defRPr sz="4000" b="1">
          <a:solidFill>
            <a:schemeClr val="tx2"/>
          </a:solidFill>
          <a:latin typeface="Arial Black" pitchFamily="34" charset="0"/>
        </a:defRPr>
      </a:lvl6pPr>
      <a:lvl7pPr marL="914400" algn="l" rtl="0" eaLnBrk="1" fontAlgn="base" hangingPunct="1">
        <a:spcBef>
          <a:spcPct val="0"/>
        </a:spcBef>
        <a:spcAft>
          <a:spcPct val="0"/>
        </a:spcAft>
        <a:defRPr sz="4000" b="1">
          <a:solidFill>
            <a:schemeClr val="tx2"/>
          </a:solidFill>
          <a:latin typeface="Arial Black" pitchFamily="34" charset="0"/>
        </a:defRPr>
      </a:lvl7pPr>
      <a:lvl8pPr marL="1371600" algn="l" rtl="0" eaLnBrk="1" fontAlgn="base" hangingPunct="1">
        <a:spcBef>
          <a:spcPct val="0"/>
        </a:spcBef>
        <a:spcAft>
          <a:spcPct val="0"/>
        </a:spcAft>
        <a:defRPr sz="4000" b="1">
          <a:solidFill>
            <a:schemeClr val="tx2"/>
          </a:solidFill>
          <a:latin typeface="Arial Black" pitchFamily="34" charset="0"/>
        </a:defRPr>
      </a:lvl8pPr>
      <a:lvl9pPr marL="1828800" algn="l" rtl="0" eaLnBrk="1" fontAlgn="base" hangingPunct="1">
        <a:spcBef>
          <a:spcPct val="0"/>
        </a:spcBef>
        <a:spcAft>
          <a:spcPct val="0"/>
        </a:spcAft>
        <a:defRPr sz="4000" b="1">
          <a:solidFill>
            <a:schemeClr val="tx2"/>
          </a:solidFill>
          <a:latin typeface="Arial Black" pitchFamily="34" charset="0"/>
        </a:defRPr>
      </a:lvl9pPr>
    </p:titleStyle>
    <p:bodyStyle>
      <a:lvl1pPr marL="342900" indent="-342900" algn="l" rtl="0" fontAlgn="base">
        <a:spcBef>
          <a:spcPct val="20000"/>
        </a:spcBef>
        <a:spcAft>
          <a:spcPct val="0"/>
        </a:spcAft>
        <a:buChar char="•"/>
        <a:defRPr sz="30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4"/>
          <p:cNvSpPr txBox="1">
            <a:spLocks noChangeArrowheads="1"/>
          </p:cNvSpPr>
          <p:nvPr/>
        </p:nvSpPr>
        <p:spPr bwMode="auto">
          <a:xfrm>
            <a:off x="2362200" y="1447800"/>
            <a:ext cx="4495800" cy="461665"/>
          </a:xfrm>
          <a:prstGeom prst="rect">
            <a:avLst/>
          </a:prstGeom>
          <a:noFill/>
          <a:ln w="9525">
            <a:noFill/>
            <a:miter lim="800000"/>
            <a:headEnd/>
            <a:tailEnd/>
          </a:ln>
        </p:spPr>
        <p:txBody>
          <a:bodyPr>
            <a:spAutoFit/>
          </a:bodyPr>
          <a:lstStyle/>
          <a:p>
            <a:pPr algn="ctr">
              <a:spcBef>
                <a:spcPct val="50000"/>
              </a:spcBef>
            </a:pPr>
            <a:r>
              <a:rPr lang="ro-RO" sz="2400" b="1" dirty="0" smtClean="0">
                <a:solidFill>
                  <a:schemeClr val="bg1">
                    <a:lumMod val="20000"/>
                    <a:lumOff val="80000"/>
                  </a:schemeClr>
                </a:solidFill>
                <a:latin typeface="Arial" charset="0"/>
              </a:rPr>
              <a:t>LIMBAJUL </a:t>
            </a:r>
            <a:r>
              <a:rPr lang="ro-RO" sz="2400" b="1" dirty="0">
                <a:solidFill>
                  <a:schemeClr val="bg1">
                    <a:lumMod val="20000"/>
                    <a:lumOff val="80000"/>
                  </a:schemeClr>
                </a:solidFill>
                <a:latin typeface="Arial" charset="0"/>
              </a:rPr>
              <a:t>LOGO</a:t>
            </a:r>
            <a:endParaRPr lang="en-US" sz="2400" b="1" dirty="0">
              <a:solidFill>
                <a:schemeClr val="bg1">
                  <a:lumMod val="20000"/>
                  <a:lumOff val="80000"/>
                </a:schemeClr>
              </a:solidFill>
              <a:latin typeface="Arial" charset="0"/>
            </a:endParaRPr>
          </a:p>
        </p:txBody>
      </p:sp>
      <p:sp>
        <p:nvSpPr>
          <p:cNvPr id="2053" name="Text Box 5"/>
          <p:cNvSpPr txBox="1">
            <a:spLocks noChangeArrowheads="1"/>
          </p:cNvSpPr>
          <p:nvPr/>
        </p:nvSpPr>
        <p:spPr bwMode="auto">
          <a:xfrm>
            <a:off x="914400" y="3505200"/>
            <a:ext cx="7086600" cy="366713"/>
          </a:xfrm>
          <a:prstGeom prst="rect">
            <a:avLst/>
          </a:prstGeom>
          <a:noFill/>
          <a:ln w="9525">
            <a:noFill/>
            <a:miter lim="800000"/>
            <a:headEnd/>
            <a:tailEnd/>
          </a:ln>
        </p:spPr>
        <p:txBody>
          <a:bodyPr wrap="square">
            <a:spAutoFit/>
          </a:bodyPr>
          <a:lstStyle/>
          <a:p>
            <a:pPr algn="ctr">
              <a:spcBef>
                <a:spcPct val="50000"/>
              </a:spcBef>
            </a:pPr>
            <a:r>
              <a:rPr lang="it-IT" i="1" dirty="0">
                <a:solidFill>
                  <a:schemeClr val="bg1">
                    <a:lumMod val="20000"/>
                    <a:lumOff val="80000"/>
                  </a:schemeClr>
                </a:solidFill>
                <a:latin typeface="Arial" charset="0"/>
              </a:rPr>
              <a:t>Prof. Doina Lavinia Preda, </a:t>
            </a:r>
            <a:r>
              <a:rPr lang="ro-RO" i="1" dirty="0" smtClean="0">
                <a:solidFill>
                  <a:schemeClr val="bg1">
                    <a:lumMod val="20000"/>
                    <a:lumOff val="80000"/>
                  </a:schemeClr>
                </a:solidFill>
                <a:latin typeface="Arial" charset="0"/>
              </a:rPr>
              <a:t>Liceul</a:t>
            </a:r>
            <a:r>
              <a:rPr lang="it-IT" i="1" dirty="0" smtClean="0">
                <a:solidFill>
                  <a:schemeClr val="bg1">
                    <a:lumMod val="20000"/>
                    <a:lumOff val="80000"/>
                  </a:schemeClr>
                </a:solidFill>
                <a:latin typeface="Arial" charset="0"/>
              </a:rPr>
              <a:t>“Matei </a:t>
            </a:r>
            <a:r>
              <a:rPr lang="it-IT" i="1" dirty="0">
                <a:solidFill>
                  <a:schemeClr val="bg1">
                    <a:lumMod val="20000"/>
                    <a:lumOff val="80000"/>
                  </a:schemeClr>
                </a:solidFill>
                <a:latin typeface="Arial" charset="0"/>
              </a:rPr>
              <a:t>Basarab” Craiova</a:t>
            </a:r>
            <a:endParaRPr lang="en-US" i="1" dirty="0">
              <a:solidFill>
                <a:schemeClr val="bg1">
                  <a:lumMod val="20000"/>
                  <a:lumOff val="80000"/>
                </a:schemeClr>
              </a:solidFill>
              <a:latin typeface="Arial" charset="0"/>
            </a:endParaRP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additive="base">
                                        <p:cTn id="7" dur="500" fill="hold"/>
                                        <p:tgtEl>
                                          <p:spTgt spid="2052"/>
                                        </p:tgtEl>
                                        <p:attrNameLst>
                                          <p:attrName>ppt_x</p:attrName>
                                        </p:attrNameLst>
                                      </p:cBhvr>
                                      <p:tavLst>
                                        <p:tav tm="0">
                                          <p:val>
                                            <p:strVal val="0-#ppt_w/2"/>
                                          </p:val>
                                        </p:tav>
                                        <p:tav tm="100000">
                                          <p:val>
                                            <p:strVal val="#ppt_x"/>
                                          </p:val>
                                        </p:tav>
                                      </p:tavLst>
                                    </p:anim>
                                    <p:anim calcmode="lin" valueType="num">
                                      <p:cBhvr additive="base">
                                        <p:cTn id="8" dur="500" fill="hold"/>
                                        <p:tgtEl>
                                          <p:spTgt spid="205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053"/>
                                        </p:tgtEl>
                                        <p:attrNameLst>
                                          <p:attrName>style.visibility</p:attrName>
                                        </p:attrNameLst>
                                      </p:cBhvr>
                                      <p:to>
                                        <p:strVal val="visible"/>
                                      </p:to>
                                    </p:set>
                                    <p:anim calcmode="lin" valueType="num">
                                      <p:cBhvr additive="base">
                                        <p:cTn id="12" dur="500" fill="hold"/>
                                        <p:tgtEl>
                                          <p:spTgt spid="2053"/>
                                        </p:tgtEl>
                                        <p:attrNameLst>
                                          <p:attrName>ppt_x</p:attrName>
                                        </p:attrNameLst>
                                      </p:cBhvr>
                                      <p:tavLst>
                                        <p:tav tm="0">
                                          <p:val>
                                            <p:strVal val="1+#ppt_w/2"/>
                                          </p:val>
                                        </p:tav>
                                        <p:tav tm="100000">
                                          <p:val>
                                            <p:strVal val="#ppt_x"/>
                                          </p:val>
                                        </p:tav>
                                      </p:tavLst>
                                    </p:anim>
                                    <p:anim calcmode="lin" valueType="num">
                                      <p:cBhvr additive="base">
                                        <p:cTn id="13" dur="500" fill="hold"/>
                                        <p:tgtEl>
                                          <p:spTgt spid="20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p:bldP spid="205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4"/>
          <p:cNvSpPr txBox="1">
            <a:spLocks noChangeArrowheads="1"/>
          </p:cNvSpPr>
          <p:nvPr/>
        </p:nvSpPr>
        <p:spPr bwMode="auto">
          <a:xfrm>
            <a:off x="914400" y="762000"/>
            <a:ext cx="5791200" cy="915988"/>
          </a:xfrm>
          <a:prstGeom prst="rect">
            <a:avLst/>
          </a:prstGeom>
          <a:noFill/>
          <a:ln w="9525">
            <a:noFill/>
            <a:miter lim="800000"/>
            <a:headEnd/>
            <a:tailEnd/>
          </a:ln>
        </p:spPr>
        <p:txBody>
          <a:bodyPr>
            <a:spAutoFit/>
          </a:bodyPr>
          <a:lstStyle/>
          <a:p>
            <a:r>
              <a:rPr lang="it-IT" i="1" dirty="0" smtClean="0">
                <a:latin typeface="Arial" charset="0"/>
              </a:rPr>
              <a:t>Exemplu</a:t>
            </a:r>
            <a:r>
              <a:rPr lang="ro-RO" i="1" dirty="0" smtClean="0">
                <a:latin typeface="Arial" charset="0"/>
              </a:rPr>
              <a:t>l 1</a:t>
            </a:r>
            <a:r>
              <a:rPr lang="it-IT" i="1" dirty="0" smtClean="0">
                <a:latin typeface="Arial" charset="0"/>
              </a:rPr>
              <a:t>:  </a:t>
            </a:r>
            <a:r>
              <a:rPr lang="it-IT" dirty="0">
                <a:latin typeface="Arial" charset="0"/>
              </a:rPr>
              <a:t>După lansarea secvenţei de comenzi</a:t>
            </a:r>
          </a:p>
          <a:p>
            <a:r>
              <a:rPr lang="it-IT" dirty="0">
                <a:latin typeface="Arial" charset="0"/>
              </a:rPr>
              <a:t>	</a:t>
            </a:r>
            <a:r>
              <a:rPr lang="it-IT" dirty="0">
                <a:solidFill>
                  <a:srgbClr val="FF0000"/>
                </a:solidFill>
                <a:latin typeface="Arial" charset="0"/>
              </a:rPr>
              <a:t>REPEAT 4 </a:t>
            </a:r>
            <a:r>
              <a:rPr lang="it-IT" dirty="0" smtClean="0">
                <a:solidFill>
                  <a:srgbClr val="FF0000"/>
                </a:solidFill>
                <a:latin typeface="Arial" charset="0"/>
              </a:rPr>
              <a:t>[</a:t>
            </a:r>
            <a:r>
              <a:rPr lang="ro-RO" dirty="0" smtClean="0">
                <a:solidFill>
                  <a:srgbClr val="FF0000"/>
                </a:solidFill>
                <a:latin typeface="Arial" charset="0"/>
              </a:rPr>
              <a:t>PATRAT </a:t>
            </a:r>
            <a:r>
              <a:rPr lang="it-IT" dirty="0" smtClean="0">
                <a:solidFill>
                  <a:srgbClr val="FF0000"/>
                </a:solidFill>
                <a:latin typeface="Arial" charset="0"/>
              </a:rPr>
              <a:t>RT </a:t>
            </a:r>
            <a:r>
              <a:rPr lang="it-IT" dirty="0">
                <a:solidFill>
                  <a:srgbClr val="FF0000"/>
                </a:solidFill>
                <a:latin typeface="Arial" charset="0"/>
              </a:rPr>
              <a:t>90]</a:t>
            </a:r>
            <a:endParaRPr lang="fr-FR" dirty="0">
              <a:solidFill>
                <a:srgbClr val="FF0000"/>
              </a:solidFill>
              <a:latin typeface="Arial" charset="0"/>
            </a:endParaRPr>
          </a:p>
          <a:p>
            <a:r>
              <a:rPr lang="fr-FR" dirty="0" err="1">
                <a:latin typeface="Arial" charset="0"/>
              </a:rPr>
              <a:t>pe</a:t>
            </a:r>
            <a:r>
              <a:rPr lang="fr-FR" dirty="0">
                <a:latin typeface="Arial" charset="0"/>
              </a:rPr>
              <a:t> </a:t>
            </a:r>
            <a:r>
              <a:rPr lang="fr-FR" dirty="0" err="1">
                <a:latin typeface="Arial" charset="0"/>
              </a:rPr>
              <a:t>ecran</a:t>
            </a:r>
            <a:r>
              <a:rPr lang="fr-FR" dirty="0">
                <a:latin typeface="Arial" charset="0"/>
              </a:rPr>
              <a:t> ne </a:t>
            </a:r>
            <a:r>
              <a:rPr lang="fr-FR" dirty="0" err="1">
                <a:latin typeface="Arial" charset="0"/>
              </a:rPr>
              <a:t>apar</a:t>
            </a:r>
            <a:r>
              <a:rPr lang="fr-FR" dirty="0">
                <a:latin typeface="Arial" charset="0"/>
              </a:rPr>
              <a:t> </a:t>
            </a:r>
            <a:r>
              <a:rPr lang="fr-FR" dirty="0" err="1">
                <a:latin typeface="Arial" charset="0"/>
              </a:rPr>
              <a:t>patru</a:t>
            </a:r>
            <a:r>
              <a:rPr lang="fr-FR" dirty="0">
                <a:latin typeface="Arial" charset="0"/>
              </a:rPr>
              <a:t> </a:t>
            </a:r>
            <a:r>
              <a:rPr lang="fr-FR" dirty="0" err="1" smtClean="0">
                <a:latin typeface="Arial" charset="0"/>
              </a:rPr>
              <a:t>pătrate</a:t>
            </a:r>
            <a:r>
              <a:rPr lang="ro-RO" dirty="0" smtClean="0">
                <a:latin typeface="Arial" charset="0"/>
              </a:rPr>
              <a:t>.</a:t>
            </a:r>
            <a:endParaRPr lang="en-US" dirty="0">
              <a:latin typeface="Arial" charset="0"/>
            </a:endParaRPr>
          </a:p>
        </p:txBody>
      </p:sp>
      <p:pic>
        <p:nvPicPr>
          <p:cNvPr id="7" name="Imagine 6"/>
          <p:cNvPicPr/>
          <p:nvPr/>
        </p:nvPicPr>
        <p:blipFill>
          <a:blip r:embed="rId2" cstate="print"/>
          <a:srcRect l="31074" t="37810" r="52562" b="41322"/>
          <a:stretch>
            <a:fillRect/>
          </a:stretch>
        </p:blipFill>
        <p:spPr bwMode="auto">
          <a:xfrm>
            <a:off x="7010400" y="762000"/>
            <a:ext cx="942975" cy="962025"/>
          </a:xfrm>
          <a:prstGeom prst="rect">
            <a:avLst/>
          </a:prstGeom>
          <a:noFill/>
          <a:ln w="9525">
            <a:noFill/>
            <a:miter lim="800000"/>
            <a:headEnd/>
            <a:tailEnd/>
          </a:ln>
        </p:spPr>
      </p:pic>
      <p:sp>
        <p:nvSpPr>
          <p:cNvPr id="8" name="CasetăText 7"/>
          <p:cNvSpPr txBox="1"/>
          <p:nvPr/>
        </p:nvSpPr>
        <p:spPr>
          <a:xfrm>
            <a:off x="990600" y="2209800"/>
            <a:ext cx="6477000" cy="369332"/>
          </a:xfrm>
          <a:prstGeom prst="rect">
            <a:avLst/>
          </a:prstGeom>
          <a:noFill/>
        </p:spPr>
        <p:txBody>
          <a:bodyPr wrap="square" rtlCol="0">
            <a:spAutoFit/>
          </a:bodyPr>
          <a:lstStyle/>
          <a:p>
            <a:r>
              <a:rPr lang="ro-RO" i="1" dirty="0" smtClean="0">
                <a:latin typeface="+mn-lt"/>
              </a:rPr>
              <a:t>Exemplul 2:</a:t>
            </a:r>
            <a:r>
              <a:rPr lang="ro-RO" dirty="0" smtClean="0">
                <a:latin typeface="+mn-lt"/>
              </a:rPr>
              <a:t> Procedură pentru desenarea unui triunghi</a:t>
            </a:r>
            <a:endParaRPr lang="ro-RO" dirty="0">
              <a:latin typeface="+mn-lt"/>
            </a:endParaRPr>
          </a:p>
        </p:txBody>
      </p:sp>
      <p:pic>
        <p:nvPicPr>
          <p:cNvPr id="9" name="Imagine 8"/>
          <p:cNvPicPr/>
          <p:nvPr/>
        </p:nvPicPr>
        <p:blipFill>
          <a:blip r:embed="rId3" cstate="print"/>
          <a:srcRect r="72562" b="87320"/>
          <a:stretch>
            <a:fillRect/>
          </a:stretch>
        </p:blipFill>
        <p:spPr bwMode="auto">
          <a:xfrm>
            <a:off x="1752600" y="2743200"/>
            <a:ext cx="2885599" cy="1066800"/>
          </a:xfrm>
          <a:prstGeom prst="rect">
            <a:avLst/>
          </a:prstGeom>
          <a:noFill/>
          <a:ln w="9525">
            <a:noFill/>
            <a:miter lim="800000"/>
            <a:headEnd/>
            <a:tailEnd/>
          </a:ln>
        </p:spPr>
      </p:pic>
      <p:pic>
        <p:nvPicPr>
          <p:cNvPr id="10" name="Imagine 9"/>
          <p:cNvPicPr/>
          <p:nvPr/>
        </p:nvPicPr>
        <p:blipFill>
          <a:blip r:embed="rId4" cstate="print"/>
          <a:srcRect l="36033" t="34297" r="51570" b="49174"/>
          <a:stretch>
            <a:fillRect/>
          </a:stretch>
        </p:blipFill>
        <p:spPr bwMode="auto">
          <a:xfrm>
            <a:off x="5791200" y="2743200"/>
            <a:ext cx="1143000" cy="1066800"/>
          </a:xfrm>
          <a:prstGeom prst="rect">
            <a:avLst/>
          </a:prstGeom>
          <a:noFill/>
          <a:ln w="9525">
            <a:noFill/>
            <a:miter lim="800000"/>
            <a:headEnd/>
            <a:tailEnd/>
          </a:ln>
        </p:spPr>
      </p:pic>
      <p:sp>
        <p:nvSpPr>
          <p:cNvPr id="11" name="CasetăText 10"/>
          <p:cNvSpPr txBox="1"/>
          <p:nvPr/>
        </p:nvSpPr>
        <p:spPr>
          <a:xfrm>
            <a:off x="1371600" y="5029200"/>
            <a:ext cx="3733800" cy="369332"/>
          </a:xfrm>
          <a:prstGeom prst="rect">
            <a:avLst/>
          </a:prstGeom>
          <a:noFill/>
        </p:spPr>
        <p:txBody>
          <a:bodyPr wrap="square" rtlCol="0">
            <a:spAutoFit/>
          </a:bodyPr>
          <a:lstStyle/>
          <a:p>
            <a:r>
              <a:rPr lang="ro-RO" dirty="0">
                <a:solidFill>
                  <a:srgbClr val="FF0000"/>
                </a:solidFill>
                <a:latin typeface="Arial" charset="0"/>
              </a:rPr>
              <a:t>REPEAT 6 </a:t>
            </a:r>
            <a:r>
              <a:rPr lang="en-US" dirty="0">
                <a:solidFill>
                  <a:srgbClr val="FF0000"/>
                </a:solidFill>
                <a:latin typeface="Arial" charset="0"/>
              </a:rPr>
              <a:t>[TRIUNGHI RT 60</a:t>
            </a:r>
            <a:r>
              <a:rPr lang="en-US" dirty="0" smtClean="0">
                <a:solidFill>
                  <a:srgbClr val="FF0000"/>
                </a:solidFill>
              </a:rPr>
              <a:t>]</a:t>
            </a:r>
            <a:endParaRPr lang="ro-RO" dirty="0">
              <a:solidFill>
                <a:srgbClr val="FF0000"/>
              </a:solidFill>
            </a:endParaRPr>
          </a:p>
        </p:txBody>
      </p:sp>
      <p:pic>
        <p:nvPicPr>
          <p:cNvPr id="12" name="Imagine 11"/>
          <p:cNvPicPr/>
          <p:nvPr/>
        </p:nvPicPr>
        <p:blipFill>
          <a:blip r:embed="rId5" cstate="print"/>
          <a:srcRect l="30248" t="34917" r="52562" b="39050"/>
          <a:stretch>
            <a:fillRect/>
          </a:stretch>
        </p:blipFill>
        <p:spPr bwMode="auto">
          <a:xfrm>
            <a:off x="6172200" y="4343400"/>
            <a:ext cx="1428750" cy="1419225"/>
          </a:xfrm>
          <a:prstGeom prst="rect">
            <a:avLst/>
          </a:prstGeom>
          <a:noFill/>
          <a:ln w="9525">
            <a:noFill/>
            <a:miter lim="800000"/>
            <a:headEnd/>
            <a:tailEnd/>
          </a:ln>
        </p:spPr>
      </p:pic>
      <p:sp>
        <p:nvSpPr>
          <p:cNvPr id="13" name="CasetăText 12"/>
          <p:cNvSpPr txBox="1"/>
          <p:nvPr/>
        </p:nvSpPr>
        <p:spPr>
          <a:xfrm>
            <a:off x="1066800" y="4038600"/>
            <a:ext cx="6477000" cy="369332"/>
          </a:xfrm>
          <a:prstGeom prst="rect">
            <a:avLst/>
          </a:prstGeom>
          <a:noFill/>
        </p:spPr>
        <p:txBody>
          <a:bodyPr wrap="square" rtlCol="0">
            <a:spAutoFit/>
          </a:bodyPr>
          <a:lstStyle/>
          <a:p>
            <a:r>
              <a:rPr lang="ro-RO" i="1" dirty="0" smtClean="0">
                <a:latin typeface="+mn-lt"/>
              </a:rPr>
              <a:t>Exemplul 3:</a:t>
            </a:r>
            <a:r>
              <a:rPr lang="ro-RO" dirty="0" smtClean="0">
                <a:latin typeface="+mn-lt"/>
              </a:rPr>
              <a:t> Desenarea a 6 triunghiuri</a:t>
            </a:r>
            <a:endParaRPr lang="ro-RO" dirty="0">
              <a:latin typeface="+mn-lt"/>
            </a:endParaRPr>
          </a:p>
        </p:txBody>
      </p:sp>
    </p:spTree>
  </p:cSld>
  <p:clrMapOvr>
    <a:masterClrMapping/>
  </p:clrMapOvr>
  <p:transition>
    <p:wheel spokes="8"/>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tăText 1"/>
          <p:cNvSpPr txBox="1"/>
          <p:nvPr/>
        </p:nvSpPr>
        <p:spPr>
          <a:xfrm>
            <a:off x="1447800" y="914400"/>
            <a:ext cx="5791200" cy="369332"/>
          </a:xfrm>
          <a:prstGeom prst="rect">
            <a:avLst/>
          </a:prstGeom>
          <a:noFill/>
        </p:spPr>
        <p:txBody>
          <a:bodyPr wrap="square" rtlCol="0">
            <a:spAutoFit/>
          </a:bodyPr>
          <a:lstStyle/>
          <a:p>
            <a:pPr algn="ctr"/>
            <a:r>
              <a:rPr lang="ro-RO" b="1" dirty="0" smtClean="0">
                <a:latin typeface="Arial" pitchFamily="34" charset="0"/>
                <a:cs typeface="Arial" pitchFamily="34" charset="0"/>
              </a:rPr>
              <a:t>PROCEDURI CARE APELEAZĂ ALTE PROCEDURI</a:t>
            </a:r>
            <a:endParaRPr lang="ro-RO" b="1" dirty="0">
              <a:latin typeface="Arial" pitchFamily="34" charset="0"/>
              <a:cs typeface="Arial" pitchFamily="34" charset="0"/>
            </a:endParaRPr>
          </a:p>
        </p:txBody>
      </p:sp>
      <p:sp>
        <p:nvSpPr>
          <p:cNvPr id="3" name="CasetăText 2"/>
          <p:cNvSpPr txBox="1"/>
          <p:nvPr/>
        </p:nvSpPr>
        <p:spPr>
          <a:xfrm>
            <a:off x="1143000" y="1524001"/>
            <a:ext cx="7010400" cy="1200329"/>
          </a:xfrm>
          <a:prstGeom prst="rect">
            <a:avLst/>
          </a:prstGeom>
          <a:noFill/>
        </p:spPr>
        <p:txBody>
          <a:bodyPr wrap="square" rtlCol="0">
            <a:spAutoFit/>
          </a:bodyPr>
          <a:lstStyle/>
          <a:p>
            <a:r>
              <a:rPr lang="vi-VN" dirty="0" smtClean="0">
                <a:latin typeface="Arial" pitchFamily="34" charset="0"/>
                <a:cs typeface="Arial" pitchFamily="34" charset="0"/>
              </a:rPr>
              <a:t>Considerăm</a:t>
            </a:r>
            <a:r>
              <a:rPr lang="ro-RO" dirty="0" smtClean="0">
                <a:latin typeface="Arial" pitchFamily="34" charset="0"/>
                <a:cs typeface="Arial" pitchFamily="34" charset="0"/>
              </a:rPr>
              <a:t> procedurile triunghi și  </a:t>
            </a:r>
            <a:r>
              <a:rPr lang="ro-RO" dirty="0" err="1" smtClean="0">
                <a:latin typeface="Arial" pitchFamily="34" charset="0"/>
                <a:cs typeface="Arial" pitchFamily="34" charset="0"/>
              </a:rPr>
              <a:t>pătratdefinite</a:t>
            </a:r>
            <a:r>
              <a:rPr lang="ro-RO" dirty="0" smtClean="0">
                <a:latin typeface="Arial" pitchFamily="34" charset="0"/>
                <a:cs typeface="Arial" pitchFamily="34" charset="0"/>
              </a:rPr>
              <a:t> anterior. Definim procedura </a:t>
            </a:r>
            <a:r>
              <a:rPr lang="ro-RO" dirty="0" smtClean="0">
                <a:solidFill>
                  <a:srgbClr val="FF0000"/>
                </a:solidFill>
                <a:latin typeface="Arial" pitchFamily="34" charset="0"/>
                <a:cs typeface="Arial" pitchFamily="34" charset="0"/>
              </a:rPr>
              <a:t>casa</a:t>
            </a:r>
            <a:r>
              <a:rPr lang="ro-RO" dirty="0" smtClean="0">
                <a:latin typeface="Arial" pitchFamily="34" charset="0"/>
                <a:cs typeface="Arial" pitchFamily="34" charset="0"/>
              </a:rPr>
              <a:t> astfel:</a:t>
            </a:r>
          </a:p>
          <a:p>
            <a:endParaRPr lang="ro-RO" dirty="0" smtClean="0"/>
          </a:p>
          <a:p>
            <a:endParaRPr lang="ro-RO" dirty="0"/>
          </a:p>
        </p:txBody>
      </p:sp>
      <p:sp>
        <p:nvSpPr>
          <p:cNvPr id="27649" name="Rectangle 1"/>
          <p:cNvSpPr>
            <a:spLocks noChangeArrowheads="1"/>
          </p:cNvSpPr>
          <p:nvPr/>
        </p:nvSpPr>
        <p:spPr bwMode="auto">
          <a:xfrm>
            <a:off x="1524000" y="2438400"/>
            <a:ext cx="274320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to casa</a:t>
            </a:r>
            <a:endParaRPr kumimoji="0" lang="ro-RO" sz="9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patrat</a:t>
            </a:r>
            <a:endParaRPr kumimoji="0" lang="ro-RO" sz="9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fd</a:t>
            </a:r>
            <a:r>
              <a:rPr kumimoji="0" lang="en-US" sz="1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100 </a:t>
            </a:r>
            <a:r>
              <a:rPr kumimoji="0" lang="en-US" sz="1200" b="0"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rt</a:t>
            </a:r>
            <a:r>
              <a:rPr kumimoji="0" lang="en-US" sz="1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30</a:t>
            </a:r>
            <a:endParaRPr kumimoji="0" lang="ro-RO" sz="9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triunghi</a:t>
            </a:r>
            <a:r>
              <a:rPr kumimoji="0" lang="en-US" sz="1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endParaRPr kumimoji="0" lang="ro-RO" sz="9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end</a:t>
            </a:r>
            <a:endParaRPr kumimoji="0" lang="en-US" sz="1800" b="0" i="0" u="none" strike="noStrike" cap="none" normalizeH="0" baseline="0" dirty="0" smtClean="0">
              <a:ln>
                <a:noFill/>
              </a:ln>
              <a:solidFill>
                <a:srgbClr val="FF0000"/>
              </a:solidFill>
              <a:effectLst/>
              <a:latin typeface="Arial" pitchFamily="34" charset="0"/>
              <a:cs typeface="Arial" pitchFamily="34" charset="0"/>
            </a:endParaRPr>
          </a:p>
        </p:txBody>
      </p:sp>
      <p:pic>
        <p:nvPicPr>
          <p:cNvPr id="5" name="Imagine 4"/>
          <p:cNvPicPr/>
          <p:nvPr/>
        </p:nvPicPr>
        <p:blipFill>
          <a:blip r:embed="rId2" cstate="print"/>
          <a:srcRect l="34711" t="24380" r="47768" b="49587"/>
          <a:stretch>
            <a:fillRect/>
          </a:stretch>
        </p:blipFill>
        <p:spPr bwMode="auto">
          <a:xfrm>
            <a:off x="5334000" y="2209800"/>
            <a:ext cx="1009650" cy="1200150"/>
          </a:xfrm>
          <a:prstGeom prst="rect">
            <a:avLst/>
          </a:prstGeom>
          <a:noFill/>
          <a:ln w="9525">
            <a:noFill/>
            <a:miter lim="800000"/>
            <a:headEnd/>
            <a:tailEnd/>
          </a:ln>
        </p:spPr>
      </p:pic>
      <p:sp>
        <p:nvSpPr>
          <p:cNvPr id="6" name="CasetăText 5"/>
          <p:cNvSpPr txBox="1"/>
          <p:nvPr/>
        </p:nvSpPr>
        <p:spPr>
          <a:xfrm>
            <a:off x="1143000" y="3581400"/>
            <a:ext cx="6934200" cy="1200329"/>
          </a:xfrm>
          <a:prstGeom prst="rect">
            <a:avLst/>
          </a:prstGeom>
          <a:noFill/>
        </p:spPr>
        <p:txBody>
          <a:bodyPr wrap="square" rtlCol="0">
            <a:spAutoFit/>
          </a:bodyPr>
          <a:lstStyle/>
          <a:p>
            <a:r>
              <a:rPr lang="ro-RO" dirty="0" smtClean="0">
                <a:latin typeface="Arial" pitchFamily="34" charset="0"/>
                <a:cs typeface="Arial" pitchFamily="34" charset="0"/>
              </a:rPr>
              <a:t>În urma apelului procedurii se va desena o casă.</a:t>
            </a:r>
          </a:p>
          <a:p>
            <a:r>
              <a:rPr lang="ro-RO" dirty="0" smtClean="0">
                <a:latin typeface="Arial" pitchFamily="34" charset="0"/>
                <a:cs typeface="Arial" pitchFamily="34" charset="0"/>
              </a:rPr>
              <a:t>Dacă lansăm secvența de comenzi:</a:t>
            </a:r>
          </a:p>
          <a:p>
            <a:endParaRPr lang="ro-RO" dirty="0" smtClean="0"/>
          </a:p>
          <a:p>
            <a:endParaRPr lang="ro-RO" dirty="0"/>
          </a:p>
        </p:txBody>
      </p:sp>
      <p:sp>
        <p:nvSpPr>
          <p:cNvPr id="7" name="CasetăText 6"/>
          <p:cNvSpPr txBox="1"/>
          <p:nvPr/>
        </p:nvSpPr>
        <p:spPr>
          <a:xfrm>
            <a:off x="1219200" y="4267200"/>
            <a:ext cx="5105400" cy="369332"/>
          </a:xfrm>
          <a:prstGeom prst="rect">
            <a:avLst/>
          </a:prstGeom>
          <a:noFill/>
        </p:spPr>
        <p:txBody>
          <a:bodyPr wrap="square" rtlCol="0">
            <a:spAutoFit/>
          </a:bodyPr>
          <a:lstStyle/>
          <a:p>
            <a:r>
              <a:rPr lang="ro-RO" dirty="0" err="1" smtClean="0">
                <a:solidFill>
                  <a:srgbClr val="FF0000"/>
                </a:solidFill>
                <a:latin typeface="Arial" pitchFamily="34" charset="0"/>
                <a:cs typeface="Arial" pitchFamily="34" charset="0"/>
              </a:rPr>
              <a:t>repeat</a:t>
            </a:r>
            <a:r>
              <a:rPr lang="ro-RO" dirty="0" smtClean="0">
                <a:solidFill>
                  <a:srgbClr val="FF0000"/>
                </a:solidFill>
                <a:latin typeface="Arial" pitchFamily="34" charset="0"/>
                <a:cs typeface="Arial" pitchFamily="34" charset="0"/>
              </a:rPr>
              <a:t> 4 [casa </a:t>
            </a:r>
            <a:r>
              <a:rPr lang="ro-RO" dirty="0" err="1" smtClean="0">
                <a:solidFill>
                  <a:srgbClr val="FF0000"/>
                </a:solidFill>
                <a:latin typeface="Arial" pitchFamily="34" charset="0"/>
                <a:cs typeface="Arial" pitchFamily="34" charset="0"/>
              </a:rPr>
              <a:t>lt</a:t>
            </a:r>
            <a:r>
              <a:rPr lang="ro-RO" dirty="0" smtClean="0">
                <a:solidFill>
                  <a:srgbClr val="FF0000"/>
                </a:solidFill>
                <a:latin typeface="Arial" pitchFamily="34" charset="0"/>
                <a:cs typeface="Arial" pitchFamily="34" charset="0"/>
              </a:rPr>
              <a:t> 30 </a:t>
            </a:r>
            <a:r>
              <a:rPr lang="ro-RO" dirty="0" err="1" smtClean="0">
                <a:solidFill>
                  <a:srgbClr val="FF0000"/>
                </a:solidFill>
                <a:latin typeface="Arial" pitchFamily="34" charset="0"/>
                <a:cs typeface="Arial" pitchFamily="34" charset="0"/>
              </a:rPr>
              <a:t>bk</a:t>
            </a:r>
            <a:r>
              <a:rPr lang="ro-RO" dirty="0" smtClean="0">
                <a:solidFill>
                  <a:srgbClr val="FF0000"/>
                </a:solidFill>
                <a:latin typeface="Arial" pitchFamily="34" charset="0"/>
                <a:cs typeface="Arial" pitchFamily="34" charset="0"/>
              </a:rPr>
              <a:t> 100 </a:t>
            </a:r>
            <a:r>
              <a:rPr lang="ro-RO" dirty="0" err="1" smtClean="0">
                <a:solidFill>
                  <a:srgbClr val="FF0000"/>
                </a:solidFill>
                <a:latin typeface="Arial" pitchFamily="34" charset="0"/>
                <a:cs typeface="Arial" pitchFamily="34" charset="0"/>
              </a:rPr>
              <a:t>rt</a:t>
            </a:r>
            <a:r>
              <a:rPr lang="ro-RO" dirty="0" smtClean="0">
                <a:solidFill>
                  <a:srgbClr val="FF0000"/>
                </a:solidFill>
                <a:latin typeface="Arial" pitchFamily="34" charset="0"/>
                <a:cs typeface="Arial" pitchFamily="34" charset="0"/>
              </a:rPr>
              <a:t> 90 </a:t>
            </a:r>
            <a:r>
              <a:rPr lang="ro-RO" dirty="0" err="1" smtClean="0">
                <a:solidFill>
                  <a:srgbClr val="FF0000"/>
                </a:solidFill>
                <a:latin typeface="Arial" pitchFamily="34" charset="0"/>
                <a:cs typeface="Arial" pitchFamily="34" charset="0"/>
              </a:rPr>
              <a:t>fd</a:t>
            </a:r>
            <a:r>
              <a:rPr lang="ro-RO" dirty="0" smtClean="0">
                <a:solidFill>
                  <a:srgbClr val="FF0000"/>
                </a:solidFill>
                <a:latin typeface="Arial" pitchFamily="34" charset="0"/>
                <a:cs typeface="Arial" pitchFamily="34" charset="0"/>
              </a:rPr>
              <a:t> 100 </a:t>
            </a:r>
            <a:r>
              <a:rPr lang="ro-RO" dirty="0" err="1" smtClean="0">
                <a:solidFill>
                  <a:srgbClr val="FF0000"/>
                </a:solidFill>
                <a:latin typeface="Arial" pitchFamily="34" charset="0"/>
                <a:cs typeface="Arial" pitchFamily="34" charset="0"/>
              </a:rPr>
              <a:t>lt</a:t>
            </a:r>
            <a:r>
              <a:rPr lang="ro-RO" dirty="0" smtClean="0">
                <a:solidFill>
                  <a:srgbClr val="FF0000"/>
                </a:solidFill>
                <a:latin typeface="Arial" pitchFamily="34" charset="0"/>
                <a:cs typeface="Arial" pitchFamily="34" charset="0"/>
              </a:rPr>
              <a:t> 90]</a:t>
            </a:r>
            <a:endParaRPr lang="ro-RO" dirty="0">
              <a:solidFill>
                <a:srgbClr val="FF0000"/>
              </a:solidFill>
              <a:latin typeface="Arial" pitchFamily="34" charset="0"/>
              <a:cs typeface="Arial" pitchFamily="34" charset="0"/>
            </a:endParaRPr>
          </a:p>
        </p:txBody>
      </p:sp>
      <p:pic>
        <p:nvPicPr>
          <p:cNvPr id="8" name="Imagine 7"/>
          <p:cNvPicPr/>
          <p:nvPr/>
        </p:nvPicPr>
        <p:blipFill>
          <a:blip r:embed="rId3" cstate="print"/>
          <a:srcRect l="34380" t="21901" r="22810" b="47107"/>
          <a:stretch>
            <a:fillRect/>
          </a:stretch>
        </p:blipFill>
        <p:spPr bwMode="auto">
          <a:xfrm>
            <a:off x="5181600" y="4724400"/>
            <a:ext cx="2590800" cy="1400175"/>
          </a:xfrm>
          <a:prstGeom prst="rect">
            <a:avLst/>
          </a:prstGeom>
          <a:noFill/>
          <a:ln w="9525">
            <a:noFill/>
            <a:miter lim="800000"/>
            <a:headEnd/>
            <a:tailEnd/>
          </a:ln>
        </p:spPr>
      </p:pic>
      <p:sp>
        <p:nvSpPr>
          <p:cNvPr id="9" name="CasetăText 8"/>
          <p:cNvSpPr txBox="1"/>
          <p:nvPr/>
        </p:nvSpPr>
        <p:spPr>
          <a:xfrm>
            <a:off x="1219200" y="5029200"/>
            <a:ext cx="2514600" cy="646331"/>
          </a:xfrm>
          <a:prstGeom prst="rect">
            <a:avLst/>
          </a:prstGeom>
          <a:noFill/>
        </p:spPr>
        <p:txBody>
          <a:bodyPr wrap="square" rtlCol="0">
            <a:spAutoFit/>
          </a:bodyPr>
          <a:lstStyle/>
          <a:p>
            <a:r>
              <a:rPr lang="ro-RO" dirty="0" smtClean="0">
                <a:latin typeface="Arial" pitchFamily="34" charset="0"/>
                <a:cs typeface="Arial" pitchFamily="34" charset="0"/>
              </a:rPr>
              <a:t>pe ecran se vor desena 4 case.</a:t>
            </a:r>
            <a:endParaRPr lang="ro-RO" dirty="0">
              <a:latin typeface="Arial" pitchFamily="34" charset="0"/>
              <a:cs typeface="Arial" pitchFamily="34" charset="0"/>
            </a:endParaRPr>
          </a:p>
        </p:txBody>
      </p:sp>
    </p:spTree>
  </p:cSld>
  <p:clrMapOvr>
    <a:masterClrMapping/>
  </p:clrMapOvr>
  <p:transition>
    <p:wheel spokes="8"/>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609600" y="914400"/>
            <a:ext cx="7924800" cy="1477328"/>
          </a:xfrm>
          <a:prstGeom prst="rect">
            <a:avLst/>
          </a:prstGeom>
          <a:noFill/>
          <a:ln w="9525">
            <a:noFill/>
            <a:miter lim="800000"/>
            <a:headEnd/>
            <a:tailEnd/>
          </a:ln>
        </p:spPr>
        <p:txBody>
          <a:bodyPr>
            <a:spAutoFit/>
          </a:bodyPr>
          <a:lstStyle/>
          <a:p>
            <a:r>
              <a:rPr lang="it-IT" b="1" i="1" dirty="0">
                <a:latin typeface="Arial" charset="0"/>
              </a:rPr>
              <a:t>Proceduri cu parametri</a:t>
            </a:r>
            <a:endParaRPr lang="it-IT" dirty="0">
              <a:latin typeface="Arial" charset="0"/>
            </a:endParaRPr>
          </a:p>
          <a:p>
            <a:r>
              <a:rPr lang="it-IT" dirty="0">
                <a:latin typeface="Arial" charset="0"/>
              </a:rPr>
              <a:t>	Parametrii unei proceduri se </a:t>
            </a:r>
            <a:r>
              <a:rPr lang="it-IT" dirty="0" smtClean="0">
                <a:latin typeface="Arial" charset="0"/>
              </a:rPr>
              <a:t>introduc</a:t>
            </a:r>
            <a:r>
              <a:rPr lang="ro-RO" dirty="0" smtClean="0">
                <a:latin typeface="Arial" charset="0"/>
              </a:rPr>
              <a:t> după numele procedurii precedați de semnul </a:t>
            </a:r>
            <a:r>
              <a:rPr lang="ro-RO" dirty="0" smtClean="0">
                <a:solidFill>
                  <a:srgbClr val="FF0000"/>
                </a:solidFill>
                <a:latin typeface="Arial" charset="0"/>
              </a:rPr>
              <a:t>:</a:t>
            </a:r>
            <a:r>
              <a:rPr lang="it-IT" b="1" dirty="0" smtClean="0">
                <a:latin typeface="Arial" charset="0"/>
              </a:rPr>
              <a:t>.</a:t>
            </a:r>
            <a:endParaRPr lang="ro-RO" b="1" dirty="0" smtClean="0">
              <a:latin typeface="Arial" charset="0"/>
            </a:endParaRPr>
          </a:p>
          <a:p>
            <a:r>
              <a:rPr lang="ro-RO" dirty="0" smtClean="0">
                <a:latin typeface="Arial" charset="0"/>
              </a:rPr>
              <a:t>	Procedura de mai jos desenează un pătrat a cărui latură este transmisă ca parametru.</a:t>
            </a:r>
            <a:endParaRPr lang="en-US" dirty="0">
              <a:latin typeface="Arial" charset="0"/>
            </a:endParaRPr>
          </a:p>
        </p:txBody>
      </p:sp>
      <p:sp>
        <p:nvSpPr>
          <p:cNvPr id="3" name="Text Box 8"/>
          <p:cNvSpPr txBox="1">
            <a:spLocks noChangeArrowheads="1"/>
          </p:cNvSpPr>
          <p:nvPr/>
        </p:nvSpPr>
        <p:spPr bwMode="auto">
          <a:xfrm>
            <a:off x="762000" y="4800600"/>
            <a:ext cx="7315200" cy="923330"/>
          </a:xfrm>
          <a:prstGeom prst="rect">
            <a:avLst/>
          </a:prstGeom>
          <a:noFill/>
          <a:ln w="9525">
            <a:noFill/>
            <a:miter lim="800000"/>
            <a:headEnd/>
            <a:tailEnd/>
          </a:ln>
        </p:spPr>
        <p:txBody>
          <a:bodyPr wrap="square">
            <a:spAutoFit/>
          </a:bodyPr>
          <a:lstStyle/>
          <a:p>
            <a:pPr algn="just"/>
            <a:r>
              <a:rPr lang="it-IT" dirty="0">
                <a:latin typeface="Arial" charset="0"/>
              </a:rPr>
              <a:t>	Apelul unei proceduri cu parametrii se realizează prin numele procedurii urmat de parametr</a:t>
            </a:r>
            <a:r>
              <a:rPr lang="ro-RO" dirty="0">
                <a:latin typeface="Arial" charset="0"/>
              </a:rPr>
              <a:t>i</a:t>
            </a:r>
            <a:r>
              <a:rPr lang="it-IT" dirty="0">
                <a:latin typeface="Arial" charset="0"/>
              </a:rPr>
              <a:t>i. De exemplu, </a:t>
            </a:r>
            <a:r>
              <a:rPr lang="it-IT" dirty="0" smtClean="0">
                <a:latin typeface="Arial" charset="0"/>
              </a:rPr>
              <a:t>apelul </a:t>
            </a:r>
            <a:r>
              <a:rPr lang="ro-RO" dirty="0" smtClean="0">
                <a:solidFill>
                  <a:srgbClr val="FF0000"/>
                </a:solidFill>
                <a:latin typeface="Arial" charset="0"/>
              </a:rPr>
              <a:t> PATRAT 100</a:t>
            </a:r>
            <a:r>
              <a:rPr lang="it-IT" dirty="0" smtClean="0">
                <a:latin typeface="Arial" charset="0"/>
              </a:rPr>
              <a:t> </a:t>
            </a:r>
            <a:r>
              <a:rPr lang="it-IT" dirty="0">
                <a:latin typeface="Arial" charset="0"/>
              </a:rPr>
              <a:t>va desena un patrat cu latura 100.</a:t>
            </a:r>
            <a:endParaRPr lang="en-US" dirty="0">
              <a:latin typeface="Arial" charset="0"/>
            </a:endParaRPr>
          </a:p>
        </p:txBody>
      </p:sp>
      <p:pic>
        <p:nvPicPr>
          <p:cNvPr id="4" name="Imagine 3"/>
          <p:cNvPicPr/>
          <p:nvPr/>
        </p:nvPicPr>
        <p:blipFill>
          <a:blip r:embed="rId2" cstate="print"/>
          <a:srcRect r="70909" b="84504"/>
          <a:stretch>
            <a:fillRect/>
          </a:stretch>
        </p:blipFill>
        <p:spPr bwMode="auto">
          <a:xfrm>
            <a:off x="2133600" y="2743200"/>
            <a:ext cx="2971800" cy="1371600"/>
          </a:xfrm>
          <a:prstGeom prst="rect">
            <a:avLst/>
          </a:prstGeom>
          <a:noFill/>
          <a:ln w="9525">
            <a:noFill/>
            <a:miter lim="800000"/>
            <a:headEnd/>
            <a:tailEnd/>
          </a:ln>
        </p:spPr>
      </p:pic>
    </p:spTree>
  </p:cSld>
  <p:clrMapOvr>
    <a:masterClrMapping/>
  </p:clrMapOvr>
  <p:transition>
    <p:wheel spokes="8"/>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4"/>
          <p:cNvSpPr txBox="1">
            <a:spLocks noChangeArrowheads="1"/>
          </p:cNvSpPr>
          <p:nvPr/>
        </p:nvSpPr>
        <p:spPr bwMode="auto">
          <a:xfrm>
            <a:off x="685800" y="914400"/>
            <a:ext cx="6096000" cy="2289175"/>
          </a:xfrm>
          <a:prstGeom prst="rect">
            <a:avLst/>
          </a:prstGeom>
          <a:noFill/>
          <a:ln w="9525">
            <a:noFill/>
            <a:miter lim="800000"/>
            <a:headEnd/>
            <a:tailEnd/>
          </a:ln>
        </p:spPr>
        <p:txBody>
          <a:bodyPr>
            <a:spAutoFit/>
          </a:bodyPr>
          <a:lstStyle/>
          <a:p>
            <a:r>
              <a:rPr lang="fr-FR" i="1" dirty="0" err="1">
                <a:latin typeface="Arial" charset="0"/>
              </a:rPr>
              <a:t>Exemplu</a:t>
            </a:r>
            <a:r>
              <a:rPr lang="fr-FR" i="1" dirty="0">
                <a:latin typeface="Arial" charset="0"/>
              </a:rPr>
              <a:t>: </a:t>
            </a:r>
            <a:r>
              <a:rPr lang="fr-FR" dirty="0" err="1">
                <a:latin typeface="Arial" charset="0"/>
              </a:rPr>
              <a:t>Lansând</a:t>
            </a:r>
            <a:r>
              <a:rPr lang="fr-FR" dirty="0">
                <a:latin typeface="Arial" charset="0"/>
              </a:rPr>
              <a:t> </a:t>
            </a:r>
            <a:r>
              <a:rPr lang="fr-FR" dirty="0" err="1">
                <a:latin typeface="Arial" charset="0"/>
              </a:rPr>
              <a:t>următoarea</a:t>
            </a:r>
            <a:r>
              <a:rPr lang="fr-FR" dirty="0">
                <a:latin typeface="Arial" charset="0"/>
              </a:rPr>
              <a:t> </a:t>
            </a:r>
            <a:r>
              <a:rPr lang="fr-FR" dirty="0" err="1">
                <a:latin typeface="Arial" charset="0"/>
              </a:rPr>
              <a:t>secvenţă</a:t>
            </a:r>
            <a:r>
              <a:rPr lang="fr-FR" dirty="0">
                <a:latin typeface="Arial" charset="0"/>
              </a:rPr>
              <a:t> de </a:t>
            </a:r>
            <a:r>
              <a:rPr lang="fr-FR" dirty="0" err="1">
                <a:latin typeface="Arial" charset="0"/>
              </a:rPr>
              <a:t>comenzi</a:t>
            </a:r>
            <a:r>
              <a:rPr lang="fr-FR" dirty="0">
                <a:latin typeface="Arial" charset="0"/>
              </a:rPr>
              <a:t>:</a:t>
            </a:r>
            <a:endParaRPr lang="it-IT" dirty="0">
              <a:latin typeface="Arial" charset="0"/>
            </a:endParaRPr>
          </a:p>
          <a:p>
            <a:endParaRPr lang="it-IT" dirty="0">
              <a:solidFill>
                <a:srgbClr val="FF0000"/>
              </a:solidFill>
              <a:latin typeface="Arial" charset="0"/>
            </a:endParaRPr>
          </a:p>
          <a:p>
            <a:r>
              <a:rPr lang="ro-RO" dirty="0" smtClean="0">
                <a:solidFill>
                  <a:srgbClr val="FF0000"/>
                </a:solidFill>
                <a:latin typeface="Arial" charset="0"/>
              </a:rPr>
              <a:t>PATRAT</a:t>
            </a:r>
            <a:r>
              <a:rPr lang="it-IT" dirty="0" smtClean="0">
                <a:solidFill>
                  <a:srgbClr val="FF0000"/>
                </a:solidFill>
                <a:latin typeface="Arial" charset="0"/>
              </a:rPr>
              <a:t> </a:t>
            </a:r>
            <a:r>
              <a:rPr lang="it-IT" dirty="0">
                <a:solidFill>
                  <a:srgbClr val="FF0000"/>
                </a:solidFill>
                <a:latin typeface="Arial" charset="0"/>
              </a:rPr>
              <a:t>100</a:t>
            </a:r>
          </a:p>
          <a:p>
            <a:r>
              <a:rPr lang="ro-RO" dirty="0" smtClean="0">
                <a:solidFill>
                  <a:srgbClr val="FF0000"/>
                </a:solidFill>
                <a:latin typeface="Arial" charset="0"/>
              </a:rPr>
              <a:t>PATRAT</a:t>
            </a:r>
            <a:r>
              <a:rPr lang="it-IT" dirty="0" smtClean="0">
                <a:solidFill>
                  <a:srgbClr val="FF0000"/>
                </a:solidFill>
                <a:latin typeface="Arial" charset="0"/>
              </a:rPr>
              <a:t> </a:t>
            </a:r>
            <a:r>
              <a:rPr lang="it-IT" dirty="0">
                <a:solidFill>
                  <a:srgbClr val="FF0000"/>
                </a:solidFill>
                <a:latin typeface="Arial" charset="0"/>
              </a:rPr>
              <a:t>200</a:t>
            </a:r>
          </a:p>
          <a:p>
            <a:r>
              <a:rPr lang="it-IT" dirty="0">
                <a:solidFill>
                  <a:srgbClr val="FF0000"/>
                </a:solidFill>
                <a:latin typeface="Arial" charset="0"/>
              </a:rPr>
              <a:t>RT 45</a:t>
            </a:r>
          </a:p>
          <a:p>
            <a:r>
              <a:rPr lang="ro-RO" dirty="0" smtClean="0">
                <a:solidFill>
                  <a:srgbClr val="FF0000"/>
                </a:solidFill>
                <a:latin typeface="Arial" charset="0"/>
              </a:rPr>
              <a:t>PATRAT</a:t>
            </a:r>
            <a:r>
              <a:rPr lang="it-IT" dirty="0" smtClean="0">
                <a:solidFill>
                  <a:srgbClr val="FF0000"/>
                </a:solidFill>
                <a:latin typeface="Arial" charset="0"/>
              </a:rPr>
              <a:t> </a:t>
            </a:r>
            <a:r>
              <a:rPr lang="it-IT" dirty="0">
                <a:solidFill>
                  <a:srgbClr val="FF0000"/>
                </a:solidFill>
                <a:latin typeface="Arial" charset="0"/>
              </a:rPr>
              <a:t>200</a:t>
            </a:r>
          </a:p>
          <a:p>
            <a:endParaRPr lang="it-IT" dirty="0">
              <a:latin typeface="Arial" charset="0"/>
            </a:endParaRPr>
          </a:p>
          <a:p>
            <a:r>
              <a:rPr lang="it-IT" dirty="0">
                <a:latin typeface="Arial" charset="0"/>
              </a:rPr>
              <a:t>pe ecran ne apare urm</a:t>
            </a:r>
            <a:r>
              <a:rPr lang="ro-RO" dirty="0" err="1">
                <a:latin typeface="Arial" charset="0"/>
              </a:rPr>
              <a:t>ătoarea</a:t>
            </a:r>
            <a:r>
              <a:rPr lang="ro-RO" dirty="0">
                <a:latin typeface="Arial" charset="0"/>
              </a:rPr>
              <a:t> figură</a:t>
            </a:r>
            <a:r>
              <a:rPr lang="it-IT" dirty="0">
                <a:latin typeface="Arial" charset="0"/>
              </a:rPr>
              <a:t>: </a:t>
            </a:r>
            <a:endParaRPr lang="en-US" dirty="0">
              <a:latin typeface="Arial" charset="0"/>
            </a:endParaRPr>
          </a:p>
        </p:txBody>
      </p:sp>
      <p:pic>
        <p:nvPicPr>
          <p:cNvPr id="4" name="Imagine 3"/>
          <p:cNvPicPr preferRelativeResize="0"/>
          <p:nvPr/>
        </p:nvPicPr>
        <p:blipFill>
          <a:blip r:embed="rId2" cstate="print"/>
          <a:srcRect l="35207" t="25826" r="36198" b="34711"/>
          <a:stretch>
            <a:fillRect/>
          </a:stretch>
        </p:blipFill>
        <p:spPr bwMode="auto">
          <a:xfrm>
            <a:off x="1600200" y="3429000"/>
            <a:ext cx="2520000" cy="2520000"/>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tăText 1"/>
          <p:cNvSpPr txBox="1"/>
          <p:nvPr/>
        </p:nvSpPr>
        <p:spPr>
          <a:xfrm>
            <a:off x="1295400" y="1219200"/>
            <a:ext cx="5029200" cy="369332"/>
          </a:xfrm>
          <a:prstGeom prst="rect">
            <a:avLst/>
          </a:prstGeom>
          <a:noFill/>
        </p:spPr>
        <p:txBody>
          <a:bodyPr wrap="square" rtlCol="0">
            <a:spAutoFit/>
          </a:bodyPr>
          <a:lstStyle/>
          <a:p>
            <a:r>
              <a:rPr lang="ro-RO" b="1" dirty="0" smtClean="0">
                <a:latin typeface="+mn-lt"/>
              </a:rPr>
              <a:t>COMANDA FOR</a:t>
            </a:r>
            <a:endParaRPr lang="ro-RO" b="1" dirty="0">
              <a:latin typeface="+mn-lt"/>
            </a:endParaRPr>
          </a:p>
        </p:txBody>
      </p:sp>
      <p:sp>
        <p:nvSpPr>
          <p:cNvPr id="3" name="CasetăText 2"/>
          <p:cNvSpPr txBox="1"/>
          <p:nvPr/>
        </p:nvSpPr>
        <p:spPr>
          <a:xfrm>
            <a:off x="1219200" y="1676400"/>
            <a:ext cx="5791200" cy="923330"/>
          </a:xfrm>
          <a:prstGeom prst="rect">
            <a:avLst/>
          </a:prstGeom>
          <a:noFill/>
        </p:spPr>
        <p:txBody>
          <a:bodyPr wrap="square" rtlCol="0">
            <a:spAutoFit/>
          </a:bodyPr>
          <a:lstStyle/>
          <a:p>
            <a:r>
              <a:rPr lang="ro-RO" dirty="0" smtClean="0">
                <a:latin typeface="Arial" pitchFamily="34" charset="0"/>
                <a:cs typeface="Arial" pitchFamily="34" charset="0"/>
              </a:rPr>
              <a:t>Sintaxa comenzii este:</a:t>
            </a:r>
            <a:endParaRPr lang="en-US" dirty="0" smtClean="0">
              <a:latin typeface="Arial" pitchFamily="34" charset="0"/>
              <a:cs typeface="Arial" pitchFamily="34" charset="0"/>
            </a:endParaRPr>
          </a:p>
          <a:p>
            <a:endParaRPr lang="ro-RO" dirty="0" smtClean="0">
              <a:latin typeface="Arial" pitchFamily="34" charset="0"/>
              <a:cs typeface="Arial" pitchFamily="34" charset="0"/>
            </a:endParaRPr>
          </a:p>
          <a:p>
            <a:r>
              <a:rPr lang="ro-RO" dirty="0" smtClean="0">
                <a:solidFill>
                  <a:srgbClr val="FF0000"/>
                </a:solidFill>
                <a:latin typeface="Arial" pitchFamily="34" charset="0"/>
                <a:cs typeface="Arial" pitchFamily="34" charset="0"/>
              </a:rPr>
              <a:t>FOR </a:t>
            </a:r>
            <a:r>
              <a:rPr lang="en-US" dirty="0" smtClean="0">
                <a:solidFill>
                  <a:srgbClr val="FF0000"/>
                </a:solidFill>
                <a:latin typeface="Arial" pitchFamily="34" charset="0"/>
                <a:cs typeface="Arial" pitchFamily="34" charset="0"/>
              </a:rPr>
              <a:t>[</a:t>
            </a:r>
            <a:r>
              <a:rPr lang="en-US" dirty="0" err="1" smtClean="0">
                <a:solidFill>
                  <a:srgbClr val="FF0000"/>
                </a:solidFill>
                <a:latin typeface="Arial" pitchFamily="34" charset="0"/>
                <a:cs typeface="Arial" pitchFamily="34" charset="0"/>
              </a:rPr>
              <a:t>contor</a:t>
            </a:r>
            <a:r>
              <a:rPr lang="en-US" dirty="0" smtClean="0">
                <a:solidFill>
                  <a:srgbClr val="FF0000"/>
                </a:solidFill>
                <a:latin typeface="Arial" pitchFamily="34" charset="0"/>
                <a:cs typeface="Arial" pitchFamily="34" charset="0"/>
              </a:rPr>
              <a:t> </a:t>
            </a:r>
            <a:r>
              <a:rPr lang="en-US" dirty="0" err="1" smtClean="0">
                <a:solidFill>
                  <a:srgbClr val="FF0000"/>
                </a:solidFill>
                <a:latin typeface="Arial" pitchFamily="34" charset="0"/>
                <a:cs typeface="Arial" pitchFamily="34" charset="0"/>
              </a:rPr>
              <a:t>valinit</a:t>
            </a:r>
            <a:r>
              <a:rPr lang="en-US" dirty="0" smtClean="0">
                <a:solidFill>
                  <a:srgbClr val="FF0000"/>
                </a:solidFill>
                <a:latin typeface="Arial" pitchFamily="34" charset="0"/>
                <a:cs typeface="Arial" pitchFamily="34" charset="0"/>
              </a:rPr>
              <a:t> </a:t>
            </a:r>
            <a:r>
              <a:rPr lang="en-US" dirty="0" err="1" smtClean="0">
                <a:solidFill>
                  <a:srgbClr val="FF0000"/>
                </a:solidFill>
                <a:latin typeface="Arial" pitchFamily="34" charset="0"/>
                <a:cs typeface="Arial" pitchFamily="34" charset="0"/>
              </a:rPr>
              <a:t>valfin</a:t>
            </a:r>
            <a:r>
              <a:rPr lang="en-US" dirty="0" smtClean="0">
                <a:solidFill>
                  <a:srgbClr val="FF0000"/>
                </a:solidFill>
                <a:latin typeface="Arial" pitchFamily="34" charset="0"/>
                <a:cs typeface="Arial" pitchFamily="34" charset="0"/>
              </a:rPr>
              <a:t> pas][</a:t>
            </a:r>
            <a:r>
              <a:rPr lang="en-US" dirty="0" err="1" smtClean="0">
                <a:solidFill>
                  <a:srgbClr val="FF0000"/>
                </a:solidFill>
                <a:latin typeface="Arial" pitchFamily="34" charset="0"/>
                <a:cs typeface="Arial" pitchFamily="34" charset="0"/>
              </a:rPr>
              <a:t>comenzi</a:t>
            </a:r>
            <a:r>
              <a:rPr lang="en-US" dirty="0" smtClean="0">
                <a:solidFill>
                  <a:srgbClr val="FF0000"/>
                </a:solidFill>
                <a:latin typeface="Arial" pitchFamily="34" charset="0"/>
                <a:cs typeface="Arial" pitchFamily="34" charset="0"/>
              </a:rPr>
              <a:t>]</a:t>
            </a:r>
            <a:endParaRPr lang="ro-RO" dirty="0">
              <a:solidFill>
                <a:srgbClr val="FF0000"/>
              </a:solidFill>
              <a:latin typeface="Arial" pitchFamily="34" charset="0"/>
              <a:cs typeface="Arial" pitchFamily="34" charset="0"/>
            </a:endParaRPr>
          </a:p>
        </p:txBody>
      </p:sp>
      <p:sp>
        <p:nvSpPr>
          <p:cNvPr id="4" name="CasetăText 3"/>
          <p:cNvSpPr txBox="1"/>
          <p:nvPr/>
        </p:nvSpPr>
        <p:spPr>
          <a:xfrm>
            <a:off x="1295400" y="2667000"/>
            <a:ext cx="6172200" cy="1477328"/>
          </a:xfrm>
          <a:prstGeom prst="rect">
            <a:avLst/>
          </a:prstGeom>
          <a:noFill/>
        </p:spPr>
        <p:txBody>
          <a:bodyPr wrap="square" rtlCol="0">
            <a:spAutoFit/>
          </a:bodyPr>
          <a:lstStyle/>
          <a:p>
            <a:r>
              <a:rPr lang="en-US" i="1" dirty="0" err="1" smtClean="0">
                <a:latin typeface="Arial" pitchFamily="34" charset="0"/>
                <a:cs typeface="Arial" pitchFamily="34" charset="0"/>
              </a:rPr>
              <a:t>Exemplu</a:t>
            </a:r>
            <a:r>
              <a:rPr lang="en-US" i="1" dirty="0" smtClean="0">
                <a:latin typeface="Arial" pitchFamily="34" charset="0"/>
                <a:cs typeface="Arial" pitchFamily="34" charset="0"/>
              </a:rPr>
              <a:t>:</a:t>
            </a:r>
            <a:r>
              <a:rPr lang="en-US" dirty="0" smtClean="0">
                <a:latin typeface="Arial" pitchFamily="34" charset="0"/>
                <a:cs typeface="Arial" pitchFamily="34" charset="0"/>
              </a:rPr>
              <a:t> </a:t>
            </a:r>
            <a:r>
              <a:rPr lang="ro-RO" dirty="0" smtClean="0">
                <a:latin typeface="Arial" pitchFamily="34" charset="0"/>
                <a:cs typeface="Arial" pitchFamily="34" charset="0"/>
              </a:rPr>
              <a:t>În urma lansării secvenței de comenzi:</a:t>
            </a:r>
          </a:p>
          <a:p>
            <a:endParaRPr lang="ro-RO" dirty="0" smtClean="0">
              <a:latin typeface="Arial" pitchFamily="34" charset="0"/>
              <a:cs typeface="Arial" pitchFamily="34" charset="0"/>
            </a:endParaRPr>
          </a:p>
          <a:p>
            <a:r>
              <a:rPr lang="ro-RO" dirty="0" smtClean="0">
                <a:solidFill>
                  <a:srgbClr val="FF0000"/>
                </a:solidFill>
                <a:latin typeface="Arial" pitchFamily="34" charset="0"/>
                <a:cs typeface="Arial" pitchFamily="34" charset="0"/>
              </a:rPr>
              <a:t>for [i 100 400 50 ][</a:t>
            </a:r>
            <a:r>
              <a:rPr lang="ro-RO" dirty="0" err="1" smtClean="0">
                <a:solidFill>
                  <a:srgbClr val="FF0000"/>
                </a:solidFill>
                <a:latin typeface="Arial" pitchFamily="34" charset="0"/>
                <a:cs typeface="Arial" pitchFamily="34" charset="0"/>
              </a:rPr>
              <a:t>patrat</a:t>
            </a:r>
            <a:r>
              <a:rPr lang="ro-RO" dirty="0" smtClean="0">
                <a:solidFill>
                  <a:srgbClr val="FF0000"/>
                </a:solidFill>
                <a:latin typeface="Arial" pitchFamily="34" charset="0"/>
                <a:cs typeface="Arial" pitchFamily="34" charset="0"/>
              </a:rPr>
              <a:t> :i]</a:t>
            </a:r>
          </a:p>
          <a:p>
            <a:r>
              <a:rPr lang="ro-RO" dirty="0" smtClean="0">
                <a:latin typeface="Arial" pitchFamily="34" charset="0"/>
                <a:cs typeface="Arial" pitchFamily="34" charset="0"/>
              </a:rPr>
              <a:t>pe ecran ne apare figura de mai jos:</a:t>
            </a:r>
          </a:p>
          <a:p>
            <a:endParaRPr lang="ro-RO" dirty="0">
              <a:solidFill>
                <a:srgbClr val="FF0000"/>
              </a:solidFill>
            </a:endParaRPr>
          </a:p>
        </p:txBody>
      </p:sp>
      <p:pic>
        <p:nvPicPr>
          <p:cNvPr id="5" name="Imagine 4"/>
          <p:cNvPicPr/>
          <p:nvPr/>
        </p:nvPicPr>
        <p:blipFill>
          <a:blip r:embed="rId2" cstate="print"/>
          <a:srcRect l="35703" t="5579" r="26777" b="49173"/>
          <a:stretch>
            <a:fillRect/>
          </a:stretch>
        </p:blipFill>
        <p:spPr bwMode="auto">
          <a:xfrm>
            <a:off x="2971800" y="4114800"/>
            <a:ext cx="1828800" cy="1781175"/>
          </a:xfrm>
          <a:prstGeom prst="rect">
            <a:avLst/>
          </a:prstGeom>
          <a:noFill/>
          <a:ln w="9525">
            <a:noFill/>
            <a:miter lim="800000"/>
            <a:headEnd/>
            <a:tailEnd/>
          </a:ln>
        </p:spPr>
      </p:pic>
    </p:spTree>
  </p:cSld>
  <p:clrMapOvr>
    <a:masterClrMapping/>
  </p:clrMapOvr>
  <p:transition>
    <p:wheel spokes="8"/>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4"/>
          <p:cNvSpPr txBox="1">
            <a:spLocks noChangeArrowheads="1"/>
          </p:cNvSpPr>
          <p:nvPr/>
        </p:nvSpPr>
        <p:spPr bwMode="auto">
          <a:xfrm>
            <a:off x="762000" y="914400"/>
            <a:ext cx="5410200" cy="3416320"/>
          </a:xfrm>
          <a:prstGeom prst="rect">
            <a:avLst/>
          </a:prstGeom>
          <a:noFill/>
          <a:ln w="9525">
            <a:noFill/>
            <a:miter lim="800000"/>
            <a:headEnd/>
            <a:tailEnd/>
          </a:ln>
        </p:spPr>
        <p:txBody>
          <a:bodyPr>
            <a:spAutoFit/>
          </a:bodyPr>
          <a:lstStyle/>
          <a:p>
            <a:pPr algn="ctr"/>
            <a:r>
              <a:rPr lang="it-IT" b="1" dirty="0">
                <a:latin typeface="Arial" charset="0"/>
              </a:rPr>
              <a:t>RECURSIVITATE </a:t>
            </a:r>
            <a:r>
              <a:rPr lang="ro-RO" b="1" dirty="0">
                <a:latin typeface="Arial" charset="0"/>
              </a:rPr>
              <a:t>ÎN </a:t>
            </a:r>
            <a:r>
              <a:rPr lang="ro-RO" b="1" dirty="0" smtClean="0">
                <a:latin typeface="Arial" charset="0"/>
              </a:rPr>
              <a:t>LOGO</a:t>
            </a:r>
            <a:endParaRPr lang="it-IT" i="1" dirty="0">
              <a:latin typeface="Arial" charset="0"/>
            </a:endParaRPr>
          </a:p>
          <a:p>
            <a:endParaRPr lang="it-IT" i="1" dirty="0">
              <a:latin typeface="Arial" charset="0"/>
            </a:endParaRPr>
          </a:p>
          <a:p>
            <a:r>
              <a:rPr lang="it-IT" i="1" dirty="0">
                <a:latin typeface="Arial" charset="0"/>
              </a:rPr>
              <a:t>Exemplu:</a:t>
            </a:r>
            <a:endParaRPr lang="it-IT" dirty="0">
              <a:latin typeface="Arial" charset="0"/>
            </a:endParaRPr>
          </a:p>
          <a:p>
            <a:endParaRPr lang="it-IT" dirty="0">
              <a:latin typeface="Arial" charset="0"/>
            </a:endParaRPr>
          </a:p>
          <a:p>
            <a:r>
              <a:rPr lang="ro-RO" dirty="0" smtClean="0">
                <a:solidFill>
                  <a:srgbClr val="FF0000"/>
                </a:solidFill>
              </a:rPr>
              <a:t>TO PATRAT_REC :LATURA</a:t>
            </a:r>
          </a:p>
          <a:p>
            <a:r>
              <a:rPr lang="ro-RO" dirty="0" smtClean="0">
                <a:solidFill>
                  <a:srgbClr val="FF0000"/>
                </a:solidFill>
              </a:rPr>
              <a:t>     IF :LATURA &gt; 80  [STOP]</a:t>
            </a:r>
          </a:p>
          <a:p>
            <a:r>
              <a:rPr lang="ro-RO" dirty="0" smtClean="0">
                <a:solidFill>
                  <a:srgbClr val="FF0000"/>
                </a:solidFill>
              </a:rPr>
              <a:t>     REPEAT 4 [FD :LATURA RT 90]</a:t>
            </a:r>
          </a:p>
          <a:p>
            <a:r>
              <a:rPr lang="ro-RO" dirty="0" smtClean="0">
                <a:solidFill>
                  <a:srgbClr val="FF0000"/>
                </a:solidFill>
              </a:rPr>
              <a:t>     PATRAT_REC :LATURA + 10</a:t>
            </a:r>
          </a:p>
          <a:p>
            <a:r>
              <a:rPr lang="ro-RO" dirty="0" smtClean="0">
                <a:solidFill>
                  <a:srgbClr val="FF0000"/>
                </a:solidFill>
              </a:rPr>
              <a:t>END</a:t>
            </a:r>
          </a:p>
          <a:p>
            <a:endParaRPr lang="it-IT" dirty="0">
              <a:solidFill>
                <a:srgbClr val="FF0000"/>
              </a:solidFill>
              <a:latin typeface="Arial" charset="0"/>
            </a:endParaRPr>
          </a:p>
          <a:p>
            <a:endParaRPr lang="it-IT" dirty="0">
              <a:latin typeface="Arial" charset="0"/>
            </a:endParaRPr>
          </a:p>
          <a:p>
            <a:r>
              <a:rPr lang="it-IT" dirty="0">
                <a:latin typeface="Arial" charset="0"/>
              </a:rPr>
              <a:t>La apelul </a:t>
            </a:r>
            <a:r>
              <a:rPr lang="it-IT" dirty="0" smtClean="0">
                <a:solidFill>
                  <a:srgbClr val="FF0000"/>
                </a:solidFill>
                <a:latin typeface="Arial" charset="0"/>
              </a:rPr>
              <a:t>PATRAT</a:t>
            </a:r>
            <a:r>
              <a:rPr lang="ro-RO" dirty="0" smtClean="0">
                <a:solidFill>
                  <a:srgbClr val="FF0000"/>
                </a:solidFill>
                <a:latin typeface="Arial" charset="0"/>
              </a:rPr>
              <a:t>_REC</a:t>
            </a:r>
            <a:r>
              <a:rPr lang="it-IT" dirty="0" smtClean="0">
                <a:solidFill>
                  <a:srgbClr val="FF0000"/>
                </a:solidFill>
                <a:latin typeface="Arial" charset="0"/>
              </a:rPr>
              <a:t> </a:t>
            </a:r>
            <a:r>
              <a:rPr lang="it-IT" dirty="0">
                <a:solidFill>
                  <a:srgbClr val="FF0000"/>
                </a:solidFill>
                <a:latin typeface="Arial" charset="0"/>
              </a:rPr>
              <a:t>10</a:t>
            </a:r>
            <a:r>
              <a:rPr lang="it-IT" dirty="0">
                <a:latin typeface="Arial" charset="0"/>
              </a:rPr>
              <a:t> pe ecran apare figura:</a:t>
            </a:r>
            <a:endParaRPr lang="en-US" dirty="0">
              <a:latin typeface="Arial" charset="0"/>
            </a:endParaRPr>
          </a:p>
        </p:txBody>
      </p:sp>
      <p:pic>
        <p:nvPicPr>
          <p:cNvPr id="5" name="Imagine 4"/>
          <p:cNvPicPr/>
          <p:nvPr/>
        </p:nvPicPr>
        <p:blipFill>
          <a:blip r:embed="rId2" cstate="print"/>
          <a:srcRect l="34050" t="36157" r="50909" b="49173"/>
          <a:stretch>
            <a:fillRect/>
          </a:stretch>
        </p:blipFill>
        <p:spPr bwMode="auto">
          <a:xfrm>
            <a:off x="1676400" y="4572000"/>
            <a:ext cx="1876425" cy="1464024"/>
          </a:xfrm>
          <a:prstGeom prst="rect">
            <a:avLst/>
          </a:prstGeom>
          <a:noFill/>
          <a:ln w="9525">
            <a:noFill/>
            <a:miter lim="800000"/>
            <a:headEnd/>
            <a:tailEnd/>
          </a:ln>
        </p:spPr>
      </p:pic>
      <p:pic>
        <p:nvPicPr>
          <p:cNvPr id="6" name="Imagine 5"/>
          <p:cNvPicPr/>
          <p:nvPr/>
        </p:nvPicPr>
        <p:blipFill>
          <a:blip r:embed="rId3" cstate="print"/>
          <a:srcRect r="65455" b="75826"/>
          <a:stretch>
            <a:fillRect/>
          </a:stretch>
        </p:blipFill>
        <p:spPr bwMode="auto">
          <a:xfrm>
            <a:off x="5105400" y="1676400"/>
            <a:ext cx="2895600" cy="1752600"/>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5" descr="turtle5"/>
          <p:cNvPicPr>
            <a:picLocks noChangeAspect="1" noChangeArrowheads="1"/>
          </p:cNvPicPr>
          <p:nvPr/>
        </p:nvPicPr>
        <p:blipFill>
          <a:blip r:embed="rId2" cstate="print">
            <a:lum bright="70000" contrast="-70000"/>
            <a:grayscl/>
          </a:blip>
          <a:srcRect/>
          <a:stretch>
            <a:fillRect/>
          </a:stretch>
        </p:blipFill>
        <p:spPr bwMode="auto">
          <a:xfrm>
            <a:off x="533400" y="1066800"/>
            <a:ext cx="8001000" cy="4876800"/>
          </a:xfrm>
          <a:prstGeom prst="rect">
            <a:avLst/>
          </a:prstGeom>
          <a:noFill/>
          <a:ln w="9525">
            <a:noFill/>
            <a:miter lim="800000"/>
            <a:headEnd/>
            <a:tailEnd/>
          </a:ln>
        </p:spPr>
      </p:pic>
      <p:sp>
        <p:nvSpPr>
          <p:cNvPr id="14339" name="Text Box 4"/>
          <p:cNvSpPr txBox="1">
            <a:spLocks noChangeArrowheads="1"/>
          </p:cNvSpPr>
          <p:nvPr/>
        </p:nvSpPr>
        <p:spPr bwMode="auto">
          <a:xfrm>
            <a:off x="990600" y="1981200"/>
            <a:ext cx="7086600" cy="2014538"/>
          </a:xfrm>
          <a:prstGeom prst="rect">
            <a:avLst/>
          </a:prstGeom>
          <a:noFill/>
          <a:ln w="9525">
            <a:noFill/>
            <a:miter lim="800000"/>
            <a:headEnd/>
            <a:tailEnd/>
          </a:ln>
        </p:spPr>
        <p:txBody>
          <a:bodyPr>
            <a:spAutoFit/>
          </a:bodyPr>
          <a:lstStyle/>
          <a:p>
            <a:r>
              <a:rPr lang="it-IT" b="1" i="1" dirty="0" smtClean="0">
                <a:latin typeface="Arial" charset="0"/>
              </a:rPr>
              <a:t>Concluzii:</a:t>
            </a:r>
            <a:endParaRPr lang="it-IT" dirty="0">
              <a:latin typeface="Arial" charset="0"/>
            </a:endParaRPr>
          </a:p>
          <a:p>
            <a:r>
              <a:rPr lang="it-IT" dirty="0">
                <a:latin typeface="Arial" charset="0"/>
              </a:rPr>
              <a:t>	Avantajele predării programării structurate utiliz</a:t>
            </a:r>
            <a:r>
              <a:rPr lang="ro-RO" dirty="0" err="1">
                <a:latin typeface="Arial" charset="0"/>
              </a:rPr>
              <a:t>ând</a:t>
            </a:r>
            <a:r>
              <a:rPr lang="ro-RO" dirty="0">
                <a:latin typeface="Arial" charset="0"/>
              </a:rPr>
              <a:t> grafica </a:t>
            </a:r>
            <a:r>
              <a:rPr lang="ro-RO" dirty="0" err="1">
                <a:latin typeface="Arial" charset="0"/>
              </a:rPr>
              <a:t>turtle</a:t>
            </a:r>
            <a:r>
              <a:rPr lang="ro-RO" dirty="0">
                <a:latin typeface="Arial" charset="0"/>
              </a:rPr>
              <a:t> în limbajul LOGO sunt:</a:t>
            </a:r>
            <a:endParaRPr lang="en-US" dirty="0">
              <a:latin typeface="Arial" charset="0"/>
            </a:endParaRPr>
          </a:p>
          <a:p>
            <a:endParaRPr lang="ro-RO" dirty="0">
              <a:latin typeface="Arial" charset="0"/>
            </a:endParaRPr>
          </a:p>
          <a:p>
            <a:pPr lvl="4">
              <a:buFont typeface="Wingdings" pitchFamily="2" charset="2"/>
              <a:buChar char="q"/>
            </a:pPr>
            <a:r>
              <a:rPr lang="en-US" dirty="0">
                <a:latin typeface="Arial" charset="0"/>
              </a:rPr>
              <a:t> </a:t>
            </a:r>
            <a:r>
              <a:rPr lang="ro-RO" dirty="0">
                <a:latin typeface="Arial" charset="0"/>
              </a:rPr>
              <a:t>feedback vizual imediat</a:t>
            </a:r>
          </a:p>
          <a:p>
            <a:pPr lvl="4">
              <a:buFont typeface="Wingdings" pitchFamily="2" charset="2"/>
              <a:buChar char="q"/>
            </a:pPr>
            <a:r>
              <a:rPr lang="en-US" dirty="0">
                <a:latin typeface="Arial" charset="0"/>
              </a:rPr>
              <a:t> </a:t>
            </a:r>
            <a:r>
              <a:rPr lang="ro-RO" dirty="0" err="1">
                <a:latin typeface="Arial" charset="0"/>
              </a:rPr>
              <a:t>usurinţă</a:t>
            </a:r>
            <a:r>
              <a:rPr lang="ro-RO" dirty="0">
                <a:latin typeface="Arial" charset="0"/>
              </a:rPr>
              <a:t> în depanarea programelor</a:t>
            </a:r>
          </a:p>
          <a:p>
            <a:pPr lvl="4">
              <a:buFont typeface="Wingdings" pitchFamily="2" charset="2"/>
              <a:buChar char="q"/>
            </a:pPr>
            <a:r>
              <a:rPr lang="en-US" dirty="0">
                <a:latin typeface="Arial" charset="0"/>
              </a:rPr>
              <a:t> </a:t>
            </a:r>
            <a:r>
              <a:rPr lang="ro-RO" dirty="0">
                <a:latin typeface="Arial" charset="0"/>
              </a:rPr>
              <a:t>simplitatea utilizării mediului de programare</a:t>
            </a:r>
            <a:endParaRPr lang="en-US" dirty="0">
              <a:latin typeface="Arial" charset="0"/>
            </a:endParaRPr>
          </a:p>
        </p:txBody>
      </p:sp>
    </p:spTree>
  </p:cSld>
  <p:clrMapOvr>
    <a:masterClrMapping/>
  </p:clrMapOvr>
  <p:transition>
    <p:wheel spokes="8"/>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ChangeArrowheads="1"/>
          </p:cNvSpPr>
          <p:nvPr/>
        </p:nvSpPr>
        <p:spPr bwMode="auto">
          <a:xfrm>
            <a:off x="1295400" y="2209800"/>
            <a:ext cx="5940793" cy="180049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o-RO"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BIBLIOGRAFIE:</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o-RO"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o-RO" sz="9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 defTabSz="914400" rtl="0" eaLnBrk="0" fontAlgn="base" latinLnBrk="0" hangingPunct="0">
              <a:lnSpc>
                <a:spcPct val="100000"/>
              </a:lnSpc>
              <a:spcBef>
                <a:spcPct val="0"/>
              </a:spcBef>
              <a:spcAft>
                <a:spcPct val="0"/>
              </a:spcAft>
              <a:buClrTx/>
              <a:buSzTx/>
              <a:buFontTx/>
              <a:buAutoNum type="arabicPeriod"/>
              <a:tabLst/>
            </a:pPr>
            <a:r>
              <a:rPr kumimoji="0" lang="en-GB" sz="1400" b="0" i="0" u="none" strike="noStrike" cap="none" normalizeH="0" baseline="0" dirty="0" smtClean="0">
                <a:ln>
                  <a:noFill/>
                </a:ln>
                <a:solidFill>
                  <a:schemeClr val="tx2"/>
                </a:solidFill>
                <a:effectLst/>
                <a:latin typeface="Arial" pitchFamily="34" charset="0"/>
                <a:ea typeface="Times New Roman" pitchFamily="18" charset="0"/>
                <a:cs typeface="Arial" pitchFamily="34" charset="0"/>
              </a:rPr>
              <a:t>Jim Muller –   “The Great Logo Adventure: Discovering Logo on and </a:t>
            </a:r>
            <a:endParaRPr kumimoji="0" lang="ro-RO" sz="1400" b="0" i="0" u="none" strike="noStrike" cap="none" normalizeH="0" baseline="0" dirty="0" smtClean="0">
              <a:ln>
                <a:noFill/>
              </a:ln>
              <a:solidFill>
                <a:schemeClr val="tx2"/>
              </a:solidFill>
              <a:effectLst/>
              <a:latin typeface="Arial" pitchFamily="34" charset="0"/>
              <a:ea typeface="Times New Roman" pitchFamily="18" charset="0"/>
              <a:cs typeface="Arial" pitchFamily="34" charset="0"/>
            </a:endParaRPr>
          </a:p>
          <a:p>
            <a:pPr marL="342900" marR="0" lvl="0" indent="-342900" algn="just" defTabSz="914400" rtl="0" eaLnBrk="0" fontAlgn="base" latinLnBrk="0" hangingPunct="0">
              <a:lnSpc>
                <a:spcPct val="100000"/>
              </a:lnSpc>
              <a:spcBef>
                <a:spcPct val="0"/>
              </a:spcBef>
              <a:spcAft>
                <a:spcPct val="0"/>
              </a:spcAft>
              <a:buClrTx/>
              <a:buSzTx/>
              <a:tabLst/>
            </a:pPr>
            <a:r>
              <a:rPr kumimoji="0" lang="en-GB" sz="1400" b="0" i="0" u="none" strike="noStrike" cap="none" normalizeH="0" baseline="0" dirty="0" smtClean="0">
                <a:ln>
                  <a:noFill/>
                </a:ln>
                <a:solidFill>
                  <a:schemeClr val="tx2"/>
                </a:solidFill>
                <a:effectLst/>
                <a:latin typeface="Arial" pitchFamily="34" charset="0"/>
                <a:ea typeface="Times New Roman" pitchFamily="18" charset="0"/>
                <a:cs typeface="Arial" pitchFamily="34" charset="0"/>
              </a:rPr>
              <a:t>Off the Computer”, </a:t>
            </a:r>
            <a:r>
              <a:rPr kumimoji="0" lang="en-GB" sz="1400" b="0" i="0" u="none" strike="noStrike" cap="none" normalizeH="0" baseline="0" dirty="0" err="1" smtClean="0">
                <a:ln>
                  <a:noFill/>
                </a:ln>
                <a:solidFill>
                  <a:schemeClr val="tx2"/>
                </a:solidFill>
                <a:effectLst/>
                <a:latin typeface="Arial" pitchFamily="34" charset="0"/>
                <a:ea typeface="Times New Roman" pitchFamily="18" charset="0"/>
                <a:cs typeface="Arial" pitchFamily="34" charset="0"/>
              </a:rPr>
              <a:t>editura</a:t>
            </a:r>
            <a:r>
              <a:rPr kumimoji="0" lang="en-GB" sz="1400" b="0" i="0" u="none" strike="noStrike" cap="none" normalizeH="0" baseline="0" dirty="0" smtClean="0">
                <a:ln>
                  <a:noFill/>
                </a:ln>
                <a:solidFill>
                  <a:schemeClr val="tx2"/>
                </a:solidFill>
                <a:effectLst/>
                <a:latin typeface="Arial" pitchFamily="34" charset="0"/>
                <a:ea typeface="Times New Roman" pitchFamily="18" charset="0"/>
                <a:cs typeface="Arial" pitchFamily="34" charset="0"/>
              </a:rPr>
              <a:t> </a:t>
            </a:r>
            <a:r>
              <a:rPr kumimoji="0" lang="en-GB" sz="1400" b="0" i="0" u="none" strike="noStrike" cap="none" normalizeH="0" baseline="0" dirty="0" err="1" smtClean="0">
                <a:ln>
                  <a:noFill/>
                </a:ln>
                <a:solidFill>
                  <a:schemeClr val="tx2"/>
                </a:solidFill>
                <a:effectLst/>
                <a:latin typeface="Arial" pitchFamily="34" charset="0"/>
                <a:ea typeface="Times New Roman" pitchFamily="18" charset="0"/>
                <a:cs typeface="Arial" pitchFamily="34" charset="0"/>
              </a:rPr>
              <a:t>Doone</a:t>
            </a:r>
            <a:r>
              <a:rPr kumimoji="0" lang="en-GB" sz="1400" b="0" i="0" u="none" strike="noStrike" cap="none" normalizeH="0" baseline="0" dirty="0" smtClean="0">
                <a:ln>
                  <a:noFill/>
                </a:ln>
                <a:solidFill>
                  <a:schemeClr val="tx2"/>
                </a:solidFill>
                <a:effectLst/>
                <a:latin typeface="Arial" pitchFamily="34" charset="0"/>
                <a:ea typeface="Times New Roman" pitchFamily="18" charset="0"/>
                <a:cs typeface="Arial" pitchFamily="34" charset="0"/>
              </a:rPr>
              <a:t> Publications ,</a:t>
            </a:r>
            <a:r>
              <a:rPr kumimoji="0" lang="en-GB" sz="1400" b="1" i="0" u="none" strike="noStrike" cap="none" normalizeH="0" baseline="0" dirty="0" smtClean="0">
                <a:ln>
                  <a:noFill/>
                </a:ln>
                <a:solidFill>
                  <a:schemeClr val="tx2"/>
                </a:solidFill>
                <a:effectLst/>
                <a:latin typeface="Arial" pitchFamily="34" charset="0"/>
                <a:ea typeface="Times New Roman" pitchFamily="18" charset="0"/>
                <a:cs typeface="Arial" pitchFamily="34" charset="0"/>
              </a:rPr>
              <a:t> </a:t>
            </a:r>
            <a:r>
              <a:rPr kumimoji="0" lang="en-GB" sz="1400" b="0" i="0" u="none" strike="noStrike" cap="none" normalizeH="0" baseline="0" dirty="0" smtClean="0">
                <a:ln>
                  <a:noFill/>
                </a:ln>
                <a:solidFill>
                  <a:schemeClr val="tx2"/>
                </a:solidFill>
                <a:effectLst/>
                <a:latin typeface="Arial" pitchFamily="34" charset="0"/>
                <a:ea typeface="Times New Roman" pitchFamily="18" charset="0"/>
                <a:cs typeface="Arial" pitchFamily="34" charset="0"/>
              </a:rPr>
              <a:t>ISBN 978-0965193467 </a:t>
            </a:r>
            <a:endParaRPr kumimoji="0" lang="ro-RO" sz="1400" b="0" i="0" u="none" strike="noStrike" cap="none" normalizeH="0" baseline="0" dirty="0" smtClean="0">
              <a:ln>
                <a:noFill/>
              </a:ln>
              <a:solidFill>
                <a:schemeClr val="tx2"/>
              </a:solidFill>
              <a:effectLst/>
              <a:latin typeface="Arial" pitchFamily="34" charset="0"/>
              <a:ea typeface="Times New Roman" pitchFamily="18" charset="0"/>
              <a:cs typeface="Arial" pitchFamily="34" charset="0"/>
            </a:endParaRPr>
          </a:p>
          <a:p>
            <a:pPr marL="342900" marR="0" lvl="0" indent="-342900" algn="just" defTabSz="914400" rtl="0" eaLnBrk="0" fontAlgn="base" latinLnBrk="0" hangingPunct="0">
              <a:lnSpc>
                <a:spcPct val="100000"/>
              </a:lnSpc>
              <a:spcBef>
                <a:spcPct val="0"/>
              </a:spcBef>
              <a:spcAft>
                <a:spcPct val="0"/>
              </a:spcAft>
              <a:buClrTx/>
              <a:buSzTx/>
              <a:tabLst/>
            </a:pPr>
            <a:endParaRPr kumimoji="0" lang="ro-RO" sz="900" b="0" i="0" u="none" strike="noStrike" cap="none" normalizeH="0" baseline="0" dirty="0" smtClean="0">
              <a:ln>
                <a:noFill/>
              </a:ln>
              <a:solidFill>
                <a:schemeClr val="tx2"/>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1400" b="0" i="0" u="none" strike="noStrike" cap="none" normalizeH="0" baseline="0" dirty="0" smtClean="0">
                <a:ln>
                  <a:noFill/>
                </a:ln>
                <a:solidFill>
                  <a:schemeClr val="tx2"/>
                </a:solidFill>
                <a:effectLst/>
                <a:latin typeface="Arial" pitchFamily="34" charset="0"/>
                <a:ea typeface="Times New Roman" pitchFamily="18" charset="0"/>
                <a:cs typeface="Arial" pitchFamily="34" charset="0"/>
              </a:rPr>
              <a:t>2. Stan Munson – </a:t>
            </a:r>
            <a:r>
              <a:rPr kumimoji="0" lang="it-IT" sz="1400" b="0" i="1" u="none" strike="noStrike" cap="none" normalizeH="0" baseline="0" dirty="0" smtClean="0">
                <a:ln>
                  <a:noFill/>
                </a:ln>
                <a:solidFill>
                  <a:schemeClr val="tx2"/>
                </a:solidFill>
                <a:effectLst/>
                <a:latin typeface="Arial" pitchFamily="34" charset="0"/>
                <a:ea typeface="Times New Roman" pitchFamily="18" charset="0"/>
                <a:cs typeface="Arial" pitchFamily="34" charset="0"/>
              </a:rPr>
              <a:t>“TerrapinLogo tutorial”</a:t>
            </a:r>
            <a:r>
              <a:rPr kumimoji="0" lang="it-IT" sz="1400" b="0" i="0" u="none" strike="noStrike" cap="none" normalizeH="0" baseline="0" dirty="0" smtClean="0">
                <a:ln>
                  <a:noFill/>
                </a:ln>
                <a:solidFill>
                  <a:schemeClr val="tx2"/>
                </a:solidFill>
                <a:effectLst/>
                <a:latin typeface="Arial" pitchFamily="34" charset="0"/>
                <a:ea typeface="Times New Roman" pitchFamily="18" charset="0"/>
                <a:cs typeface="Arial" pitchFamily="34" charset="0"/>
              </a:rPr>
              <a:t>, ISBN 109876543</a:t>
            </a:r>
            <a:endParaRPr kumimoji="0" lang="ro-RO" sz="1400" b="0" i="0" u="none" strike="noStrike" cap="none" normalizeH="0" baseline="0" dirty="0" smtClean="0">
              <a:ln>
                <a:noFill/>
              </a:ln>
              <a:solidFill>
                <a:schemeClr val="tx2"/>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o-RO" sz="900" b="0" i="0" u="none" strike="noStrike" cap="none" normalizeH="0" baseline="0" dirty="0" smtClean="0">
              <a:ln>
                <a:noFill/>
              </a:ln>
              <a:solidFill>
                <a:schemeClr val="tx2"/>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smtClean="0">
                <a:ln>
                  <a:noFill/>
                </a:ln>
                <a:solidFill>
                  <a:schemeClr val="tx2"/>
                </a:solidFill>
                <a:effectLst/>
                <a:latin typeface="Arial" pitchFamily="34" charset="0"/>
                <a:ea typeface="Times New Roman" pitchFamily="18" charset="0"/>
                <a:cs typeface="Arial" pitchFamily="34" charset="0"/>
              </a:rPr>
              <a:t>3. </a:t>
            </a:r>
            <a:r>
              <a:rPr kumimoji="0" lang="en-GB" sz="1400" b="0" i="0" u="none" strike="noStrike" cap="none" normalizeH="0" baseline="0" dirty="0" err="1" smtClean="0">
                <a:ln>
                  <a:noFill/>
                </a:ln>
                <a:solidFill>
                  <a:schemeClr val="tx2"/>
                </a:solidFill>
                <a:effectLst/>
                <a:latin typeface="Arial" pitchFamily="34" charset="0"/>
                <a:ea typeface="Times New Roman" pitchFamily="18" charset="0"/>
                <a:cs typeface="Arial" pitchFamily="34" charset="0"/>
              </a:rPr>
              <a:t>Mircea</a:t>
            </a:r>
            <a:r>
              <a:rPr kumimoji="0" lang="en-GB" sz="1400" b="0" i="0" u="none" strike="noStrike" cap="none" normalizeH="0" baseline="0" dirty="0" smtClean="0">
                <a:ln>
                  <a:noFill/>
                </a:ln>
                <a:solidFill>
                  <a:schemeClr val="tx2"/>
                </a:solidFill>
                <a:effectLst/>
                <a:latin typeface="Arial" pitchFamily="34" charset="0"/>
                <a:ea typeface="Times New Roman" pitchFamily="18" charset="0"/>
                <a:cs typeface="Arial" pitchFamily="34" charset="0"/>
              </a:rPr>
              <a:t> </a:t>
            </a:r>
            <a:r>
              <a:rPr kumimoji="0" lang="en-GB" sz="1400" b="0" i="0" u="none" strike="noStrike" cap="none" normalizeH="0" baseline="0" dirty="0" err="1" smtClean="0">
                <a:ln>
                  <a:noFill/>
                </a:ln>
                <a:solidFill>
                  <a:schemeClr val="tx2"/>
                </a:solidFill>
                <a:effectLst/>
                <a:latin typeface="Arial" pitchFamily="34" charset="0"/>
                <a:ea typeface="Times New Roman" pitchFamily="18" charset="0"/>
                <a:cs typeface="Arial" pitchFamily="34" charset="0"/>
              </a:rPr>
              <a:t>Sârbu</a:t>
            </a:r>
            <a:r>
              <a:rPr kumimoji="0" lang="en-GB" sz="1400" b="0" i="0" u="none" strike="noStrike" cap="none" normalizeH="0" baseline="0" dirty="0" smtClean="0">
                <a:ln>
                  <a:noFill/>
                </a:ln>
                <a:solidFill>
                  <a:schemeClr val="tx2"/>
                </a:solidFill>
                <a:effectLst/>
                <a:latin typeface="Arial" pitchFamily="34" charset="0"/>
                <a:ea typeface="Times New Roman" pitchFamily="18" charset="0"/>
                <a:cs typeface="Arial" pitchFamily="34" charset="0"/>
              </a:rPr>
              <a:t> – “</a:t>
            </a:r>
            <a:r>
              <a:rPr kumimoji="0" lang="ro-RO" sz="1400" b="0" i="1" u="none" strike="noStrike" cap="none" normalizeH="0" baseline="0" dirty="0" smtClean="0">
                <a:ln>
                  <a:noFill/>
                </a:ln>
                <a:solidFill>
                  <a:schemeClr val="tx2"/>
                </a:solidFill>
                <a:effectLst/>
                <a:latin typeface="Arial" pitchFamily="34" charset="0"/>
                <a:ea typeface="Times New Roman" pitchFamily="18" charset="0"/>
                <a:cs typeface="Arial" pitchFamily="34" charset="0"/>
              </a:rPr>
              <a:t>LOGO pentru adulţi</a:t>
            </a:r>
            <a:r>
              <a:rPr kumimoji="0" lang="en-GB" sz="1400" b="0" i="1" u="none" strike="noStrike" cap="none" normalizeH="0" baseline="0" dirty="0" smtClean="0">
                <a:ln>
                  <a:noFill/>
                </a:ln>
                <a:solidFill>
                  <a:schemeClr val="tx2"/>
                </a:solidFill>
                <a:effectLst/>
                <a:latin typeface="Arial" pitchFamily="34" charset="0"/>
                <a:ea typeface="Times New Roman" pitchFamily="18" charset="0"/>
                <a:cs typeface="Arial" pitchFamily="34" charset="0"/>
              </a:rPr>
              <a:t>”</a:t>
            </a:r>
            <a:r>
              <a:rPr kumimoji="0" lang="en-GB" sz="1400" b="0" i="0" u="none" strike="noStrike" cap="none" normalizeH="0" baseline="0" dirty="0" smtClean="0">
                <a:ln>
                  <a:noFill/>
                </a:ln>
                <a:solidFill>
                  <a:schemeClr val="tx2"/>
                </a:solidFill>
                <a:effectLst/>
                <a:latin typeface="Arial" pitchFamily="34" charset="0"/>
                <a:ea typeface="Times New Roman" pitchFamily="18" charset="0"/>
                <a:cs typeface="Arial" pitchFamily="34" charset="0"/>
              </a:rPr>
              <a:t>, </a:t>
            </a:r>
            <a:r>
              <a:rPr kumimoji="0" lang="en-GB" sz="1400" b="0" i="0" u="none" strike="noStrike" cap="none" normalizeH="0" baseline="0" dirty="0" err="1" smtClean="0">
                <a:ln>
                  <a:noFill/>
                </a:ln>
                <a:solidFill>
                  <a:schemeClr val="tx2"/>
                </a:solidFill>
                <a:effectLst/>
                <a:latin typeface="Arial" pitchFamily="34" charset="0"/>
                <a:ea typeface="Times New Roman" pitchFamily="18" charset="0"/>
                <a:cs typeface="Arial" pitchFamily="34" charset="0"/>
              </a:rPr>
              <a:t>articol</a:t>
            </a:r>
            <a:r>
              <a:rPr kumimoji="0" lang="en-GB" sz="1400" b="0" i="0" u="none" strike="noStrike" cap="none" normalizeH="0" baseline="0" dirty="0" smtClean="0">
                <a:ln>
                  <a:noFill/>
                </a:ln>
                <a:solidFill>
                  <a:schemeClr val="tx2"/>
                </a:solidFill>
                <a:effectLst/>
                <a:latin typeface="Arial" pitchFamily="34" charset="0"/>
                <a:ea typeface="Times New Roman" pitchFamily="18" charset="0"/>
                <a:cs typeface="Arial" pitchFamily="34" charset="0"/>
              </a:rPr>
              <a:t> </a:t>
            </a:r>
            <a:r>
              <a:rPr kumimoji="0" lang="en-GB" sz="1400" b="0" i="0" u="none" strike="noStrike" cap="none" normalizeH="0" baseline="0" dirty="0" err="1" smtClean="0">
                <a:ln>
                  <a:noFill/>
                </a:ln>
                <a:solidFill>
                  <a:schemeClr val="tx2"/>
                </a:solidFill>
                <a:effectLst/>
                <a:latin typeface="Arial" pitchFamily="34" charset="0"/>
                <a:ea typeface="Times New Roman" pitchFamily="18" charset="0"/>
                <a:cs typeface="Arial" pitchFamily="34" charset="0"/>
              </a:rPr>
              <a:t>în</a:t>
            </a:r>
            <a:r>
              <a:rPr kumimoji="0" lang="en-GB" sz="1400" b="0" i="0" u="none" strike="noStrike" cap="none" normalizeH="0" baseline="0" dirty="0" smtClean="0">
                <a:ln>
                  <a:noFill/>
                </a:ln>
                <a:solidFill>
                  <a:schemeClr val="tx2"/>
                </a:solidFill>
                <a:effectLst/>
                <a:latin typeface="Arial" pitchFamily="34" charset="0"/>
                <a:ea typeface="Times New Roman" pitchFamily="18" charset="0"/>
                <a:cs typeface="Arial" pitchFamily="34" charset="0"/>
              </a:rPr>
              <a:t> PC Report nr. 86/1999</a:t>
            </a:r>
            <a:endParaRPr kumimoji="0" lang="en-GB" sz="1800" b="0" i="0" u="none" strike="noStrike" cap="none" normalizeH="0" baseline="0" dirty="0" smtClean="0">
              <a:ln>
                <a:noFill/>
              </a:ln>
              <a:solidFill>
                <a:schemeClr val="tx2"/>
              </a:solidFill>
              <a:effectLst/>
              <a:latin typeface="Arial" pitchFamily="34" charset="0"/>
              <a:cs typeface="Arial" pitchFamily="34" charset="0"/>
            </a:endParaRPr>
          </a:p>
        </p:txBody>
      </p:sp>
    </p:spTree>
  </p:cSld>
  <p:clrMapOvr>
    <a:masterClrMapping/>
  </p:clrMapOvr>
  <p:transition>
    <p:wheel spokes="8"/>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5" descr="turtle5"/>
          <p:cNvPicPr>
            <a:picLocks noChangeAspect="1" noChangeArrowheads="1"/>
          </p:cNvPicPr>
          <p:nvPr/>
        </p:nvPicPr>
        <p:blipFill>
          <a:blip r:embed="rId2" cstate="print">
            <a:lum bright="70000" contrast="-70000"/>
            <a:grayscl/>
          </a:blip>
          <a:srcRect/>
          <a:stretch>
            <a:fillRect/>
          </a:stretch>
        </p:blipFill>
        <p:spPr bwMode="auto">
          <a:xfrm>
            <a:off x="838200" y="1066800"/>
            <a:ext cx="7239000" cy="4876800"/>
          </a:xfrm>
          <a:prstGeom prst="rect">
            <a:avLst/>
          </a:prstGeom>
          <a:noFill/>
          <a:ln w="9525">
            <a:noFill/>
            <a:miter lim="800000"/>
            <a:headEnd/>
            <a:tailEnd/>
          </a:ln>
        </p:spPr>
      </p:pic>
      <p:sp>
        <p:nvSpPr>
          <p:cNvPr id="5124" name="Text Box 4"/>
          <p:cNvSpPr txBox="1">
            <a:spLocks noChangeArrowheads="1"/>
          </p:cNvSpPr>
          <p:nvPr/>
        </p:nvSpPr>
        <p:spPr bwMode="auto">
          <a:xfrm>
            <a:off x="609600" y="685800"/>
            <a:ext cx="7543800" cy="5755422"/>
          </a:xfrm>
          <a:prstGeom prst="rect">
            <a:avLst/>
          </a:prstGeom>
          <a:noFill/>
          <a:ln w="9525">
            <a:noFill/>
            <a:miter lim="800000"/>
            <a:headEnd/>
            <a:tailEnd/>
          </a:ln>
        </p:spPr>
        <p:txBody>
          <a:bodyPr wrap="square">
            <a:spAutoFit/>
          </a:bodyPr>
          <a:lstStyle/>
          <a:p>
            <a:pPr algn="just"/>
            <a:r>
              <a:rPr lang="it-IT" sz="1600" dirty="0">
                <a:latin typeface="Arial" charset="0"/>
              </a:rPr>
              <a:t>	Logo este un limbaj de programare utilizat pentru programarea funcţiona</a:t>
            </a:r>
            <a:r>
              <a:rPr lang="ro-RO" sz="1600" dirty="0" err="1">
                <a:latin typeface="Arial" charset="0"/>
              </a:rPr>
              <a:t>lă</a:t>
            </a:r>
            <a:r>
              <a:rPr lang="ro-RO" sz="1600" dirty="0">
                <a:latin typeface="Arial" charset="0"/>
              </a:rPr>
              <a:t>. El este un dialect al limbajului </a:t>
            </a:r>
            <a:r>
              <a:rPr lang="ro-RO" sz="1600" dirty="0" err="1">
                <a:latin typeface="Arial" charset="0"/>
              </a:rPr>
              <a:t>Lisp</a:t>
            </a:r>
            <a:r>
              <a:rPr lang="ro-RO" sz="1600" dirty="0">
                <a:latin typeface="Arial" charset="0"/>
              </a:rPr>
              <a:t>, unii chiar l-au numit </a:t>
            </a:r>
            <a:r>
              <a:rPr lang="ro-RO" sz="1600" dirty="0" err="1">
                <a:latin typeface="Arial" charset="0"/>
              </a:rPr>
              <a:t>Lisp</a:t>
            </a:r>
            <a:r>
              <a:rPr lang="ro-RO" sz="1600" dirty="0">
                <a:latin typeface="Arial" charset="0"/>
              </a:rPr>
              <a:t> fără paranteze. Astăzi este în principal cunoscut pentru grafica sa </a:t>
            </a:r>
            <a:r>
              <a:rPr lang="ro-RO" sz="1600" dirty="0" err="1">
                <a:latin typeface="Arial" charset="0"/>
              </a:rPr>
              <a:t>turtle</a:t>
            </a:r>
            <a:r>
              <a:rPr lang="ro-RO" sz="1600" dirty="0">
                <a:latin typeface="Arial" charset="0"/>
              </a:rPr>
              <a:t>, dar are, de asemenea, facilităţi semnificative pentru  gestionarea listelor, fişierelor, sistemului de intrare/ieşire şi recursivităţii.</a:t>
            </a:r>
          </a:p>
          <a:p>
            <a:pPr algn="just"/>
            <a:r>
              <a:rPr lang="en-US" sz="1600" dirty="0">
                <a:latin typeface="Arial" charset="0"/>
              </a:rPr>
              <a:t>	</a:t>
            </a:r>
            <a:r>
              <a:rPr lang="ro-RO" sz="1600" dirty="0">
                <a:latin typeface="Arial" charset="0"/>
              </a:rPr>
              <a:t>Totul a pornit de la studiile unui psiholog elveţian, pe nume Jean </a:t>
            </a:r>
            <a:r>
              <a:rPr lang="ro-RO" sz="1600" dirty="0" err="1">
                <a:latin typeface="Arial" charset="0"/>
              </a:rPr>
              <a:t>Piaget</a:t>
            </a:r>
            <a:r>
              <a:rPr lang="ro-RO" sz="1600" dirty="0">
                <a:latin typeface="Arial" charset="0"/>
              </a:rPr>
              <a:t>, privind mecanismele învăţării la copii. Rezultatele sale s-au constituit într-o nouă teorie a educaţiei, numită constructivism, teorie care a revoluţionat ştiinţa pedagogică. Pe scurt, constructivismul consideră cunoaşterea ca fiind produsul creaţiei intelectuale a celui care învaţă, rezultând din interacţiunea acestuia cu oamenii şi mediul înconjurător. Pare foarte natural, dar adesea practica pedagogică neglijează încă acest adevăr simplu: învăţarea este un act de creaţie, nu de memorare. Transpunerea în practică a teoriei lui </a:t>
            </a:r>
            <a:r>
              <a:rPr lang="ro-RO" sz="1600" dirty="0" err="1">
                <a:latin typeface="Arial" charset="0"/>
              </a:rPr>
              <a:t>Piaget</a:t>
            </a:r>
            <a:r>
              <a:rPr lang="ro-RO" sz="1600" dirty="0">
                <a:latin typeface="Arial" charset="0"/>
              </a:rPr>
              <a:t> avea însă nevoie de instrumente specifice. </a:t>
            </a:r>
          </a:p>
          <a:p>
            <a:pPr algn="just"/>
            <a:r>
              <a:rPr lang="en-US" sz="1600" dirty="0">
                <a:latin typeface="Arial" charset="0"/>
              </a:rPr>
              <a:t>	</a:t>
            </a:r>
            <a:r>
              <a:rPr lang="ro-RO" sz="1600" dirty="0">
                <a:latin typeface="Arial" charset="0"/>
              </a:rPr>
              <a:t>Pe la mijlocul anilor '60, un matematician care lucrase cu </a:t>
            </a:r>
            <a:r>
              <a:rPr lang="ro-RO" sz="1600" dirty="0" err="1">
                <a:latin typeface="Arial" charset="0"/>
              </a:rPr>
              <a:t>Piaget</a:t>
            </a:r>
            <a:r>
              <a:rPr lang="ro-RO" sz="1600" dirty="0">
                <a:latin typeface="Arial" charset="0"/>
              </a:rPr>
              <a:t> a ajuns în Statele Unite ale Americii. </a:t>
            </a:r>
            <a:r>
              <a:rPr lang="it-IT" sz="1600" dirty="0">
                <a:latin typeface="Arial" charset="0"/>
              </a:rPr>
              <a:t>Şi nu oriunde, ci tocmai la MIT (</a:t>
            </a:r>
            <a:r>
              <a:rPr lang="it-IT" sz="1600" i="1" dirty="0">
                <a:latin typeface="Arial" charset="0"/>
              </a:rPr>
              <a:t>Massachusetts Institute of Technology</a:t>
            </a:r>
            <a:r>
              <a:rPr lang="it-IT" sz="1600" dirty="0">
                <a:latin typeface="Arial" charset="0"/>
              </a:rPr>
              <a:t>). Numele sau este Seymour Papert. La MIT, Papert înfiinţează, împreună cu Marvin Minsky, Laboratorul de Inteligenţă Artificială, care devine curând incubatorul unor realizări excepţionale. Aici, împreună cu o echipă de specialişti, Papert a realizat în 1967 prima versiune de Logo, un limbaj de programare care îşi propunea să fie un instrument didactic în sensul teoriei lui Piaget, un instrument care să stimuleze tocmai acea creaţie intelectuală care stă la baza învăţării. </a:t>
            </a:r>
            <a:endParaRPr lang="en-US" sz="1600" dirty="0">
              <a:latin typeface="Arial" charset="0"/>
            </a:endParaRP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 calcmode="lin" valueType="num">
                                      <p:cBhvr additive="base">
                                        <p:cTn id="7" dur="500" fill="hold"/>
                                        <p:tgtEl>
                                          <p:spTgt spid="512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4">
                                            <p:txEl>
                                              <p:pRg st="0" end="0"/>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5124">
                                            <p:txEl>
                                              <p:pRg st="0" end="0"/>
                                            </p:txEl>
                                          </p:spTgt>
                                        </p:tgtEl>
                                        <p:attrNameLst>
                                          <p:attrName>ppt_c</p:attrName>
                                        </p:attrNameLst>
                                      </p:cBhvr>
                                      <p:to>
                                        <a:schemeClr val="bg2"/>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5124">
                                            <p:txEl>
                                              <p:pRg st="1" end="1"/>
                                            </p:txEl>
                                          </p:spTgt>
                                        </p:tgtEl>
                                        <p:attrNameLst>
                                          <p:attrName>style.visibility</p:attrName>
                                        </p:attrNameLst>
                                      </p:cBhvr>
                                      <p:to>
                                        <p:strVal val="visible"/>
                                      </p:to>
                                    </p:set>
                                    <p:anim calcmode="lin" valueType="num">
                                      <p:cBhvr additive="base">
                                        <p:cTn id="13" dur="500" fill="hold"/>
                                        <p:tgtEl>
                                          <p:spTgt spid="512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4">
                                            <p:txEl>
                                              <p:pRg st="1" end="1"/>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5124">
                                            <p:txEl>
                                              <p:pRg st="1" end="1"/>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5124">
                                            <p:txEl>
                                              <p:pRg st="2" end="2"/>
                                            </p:txEl>
                                          </p:spTgt>
                                        </p:tgtEl>
                                        <p:attrNameLst>
                                          <p:attrName>style.visibility</p:attrName>
                                        </p:attrNameLst>
                                      </p:cBhvr>
                                      <p:to>
                                        <p:strVal val="visible"/>
                                      </p:to>
                                    </p:set>
                                    <p:anim calcmode="lin" valueType="num">
                                      <p:cBhvr additive="base">
                                        <p:cTn id="19" dur="500" fill="hold"/>
                                        <p:tgtEl>
                                          <p:spTgt spid="512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4">
                                            <p:txEl>
                                              <p:pRg st="2" end="2"/>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5124">
                                            <p:txEl>
                                              <p:pRg st="2" end="2"/>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turtle5"/>
          <p:cNvPicPr>
            <a:picLocks noChangeAspect="1" noChangeArrowheads="1"/>
          </p:cNvPicPr>
          <p:nvPr/>
        </p:nvPicPr>
        <p:blipFill>
          <a:blip r:embed="rId2" cstate="print">
            <a:lum bright="70000" contrast="-70000"/>
            <a:grayscl/>
          </a:blip>
          <a:srcRect/>
          <a:stretch>
            <a:fillRect/>
          </a:stretch>
        </p:blipFill>
        <p:spPr bwMode="auto">
          <a:xfrm>
            <a:off x="685800" y="1098550"/>
            <a:ext cx="7543800" cy="4876800"/>
          </a:xfrm>
          <a:prstGeom prst="rect">
            <a:avLst/>
          </a:prstGeom>
          <a:noFill/>
          <a:ln w="9525">
            <a:noFill/>
            <a:miter lim="800000"/>
            <a:headEnd/>
            <a:tailEnd/>
          </a:ln>
        </p:spPr>
      </p:pic>
      <p:sp>
        <p:nvSpPr>
          <p:cNvPr id="6148" name="Text Box 4"/>
          <p:cNvSpPr txBox="1">
            <a:spLocks noChangeArrowheads="1"/>
          </p:cNvSpPr>
          <p:nvPr/>
        </p:nvSpPr>
        <p:spPr bwMode="auto">
          <a:xfrm>
            <a:off x="457200" y="1066800"/>
            <a:ext cx="7848600" cy="4524315"/>
          </a:xfrm>
          <a:prstGeom prst="rect">
            <a:avLst/>
          </a:prstGeom>
          <a:noFill/>
          <a:ln w="9525">
            <a:noFill/>
            <a:miter lim="800000"/>
            <a:headEnd/>
            <a:tailEnd/>
          </a:ln>
        </p:spPr>
        <p:txBody>
          <a:bodyPr wrap="square">
            <a:spAutoFit/>
          </a:bodyPr>
          <a:lstStyle/>
          <a:p>
            <a:pPr marL="342900" indent="-342900" algn="just"/>
            <a:r>
              <a:rPr lang="en-US" sz="1600" dirty="0">
                <a:latin typeface="Arial" charset="0"/>
              </a:rPr>
              <a:t>		</a:t>
            </a:r>
            <a:r>
              <a:rPr lang="ro-RO" sz="1600" dirty="0">
                <a:latin typeface="Arial" charset="0"/>
              </a:rPr>
              <a:t>Scopul limbajului LOGO a fost să creeze un tărâm matematic în care copiii să se joace</a:t>
            </a:r>
            <a:r>
              <a:rPr lang="en-US" sz="1600" dirty="0">
                <a:latin typeface="Arial" charset="0"/>
              </a:rPr>
              <a:t> </a:t>
            </a:r>
            <a:r>
              <a:rPr lang="ro-RO" sz="1600" dirty="0">
                <a:latin typeface="Arial" charset="0"/>
              </a:rPr>
              <a:t>cu cuvinte şi propoziţii. Modelat in </a:t>
            </a:r>
            <a:r>
              <a:rPr lang="ro-RO" sz="1600" dirty="0" err="1">
                <a:latin typeface="Arial" charset="0"/>
              </a:rPr>
              <a:t>Lisp</a:t>
            </a:r>
            <a:r>
              <a:rPr lang="ro-RO" sz="1600" dirty="0">
                <a:latin typeface="Arial" charset="0"/>
              </a:rPr>
              <a:t>, obiectivele de design ale LOGO au inclus puterea de a fi accesibil şi clar. În iulie 2008 </a:t>
            </a:r>
            <a:r>
              <a:rPr lang="en-US" sz="1600" dirty="0" err="1">
                <a:latin typeface="Arial" charset="0"/>
              </a:rPr>
              <a:t>existau</a:t>
            </a:r>
            <a:r>
              <a:rPr lang="ro-RO" sz="1600" dirty="0">
                <a:latin typeface="Arial" charset="0"/>
              </a:rPr>
              <a:t> peste 187 de </a:t>
            </a:r>
            <a:r>
              <a:rPr lang="ro-RO" sz="1600" dirty="0" err="1">
                <a:latin typeface="Arial" charset="0"/>
              </a:rPr>
              <a:t>implementari</a:t>
            </a:r>
            <a:r>
              <a:rPr lang="ro-RO" sz="1600" dirty="0">
                <a:latin typeface="Arial" charset="0"/>
              </a:rPr>
              <a:t> şi dialecte ale LOGO, fiecare cu propriile calităţi. Deşi majoritatea acestor 187 de </a:t>
            </a:r>
            <a:r>
              <a:rPr lang="ro-RO" sz="1600" dirty="0" err="1">
                <a:latin typeface="Arial" charset="0"/>
              </a:rPr>
              <a:t>implementari</a:t>
            </a:r>
            <a:r>
              <a:rPr lang="ro-RO" sz="1600" dirty="0">
                <a:latin typeface="Arial" charset="0"/>
              </a:rPr>
              <a:t> nu mai sunt utilizate pe scară largă, unele sunt încă dezvoltate activ. Nu există un standard  general acceptat al limbajului LOGO deşi există un consens destul de larg cu privire la aspectele cheie ale limbajului. Există diferenţe substanţiale între diferitele dialecte ale limbajului LOGO. </a:t>
            </a:r>
          </a:p>
          <a:p>
            <a:pPr marL="342900" indent="-342900" algn="just"/>
            <a:r>
              <a:rPr lang="ro-RO" sz="1600" dirty="0">
                <a:latin typeface="Arial" charset="0"/>
              </a:rPr>
              <a:t>	</a:t>
            </a:r>
            <a:r>
              <a:rPr lang="en-US" sz="1600" dirty="0">
                <a:latin typeface="Arial" charset="0"/>
              </a:rPr>
              <a:t>	</a:t>
            </a:r>
            <a:r>
              <a:rPr lang="it-IT" sz="1600" dirty="0">
                <a:latin typeface="Arial" charset="0"/>
              </a:rPr>
              <a:t>Grafica turtle este un termen în grafica pe computer care desemnează o metodă de grafică vectorială care utilizează un cursor relativ (turtle) într-un plan cartezian. Grafica turtle este o trăsătură cheie a limbajului de programare LOGO.</a:t>
            </a:r>
          </a:p>
          <a:p>
            <a:pPr marL="342900" indent="-342900" algn="just"/>
            <a:r>
              <a:rPr lang="it-IT" sz="1600" dirty="0">
                <a:latin typeface="Arial" charset="0"/>
              </a:rPr>
              <a:t>		Cursorul broscuţă (turtle) are trei atribute:</a:t>
            </a:r>
            <a:endParaRPr lang="en-US" sz="1600" dirty="0">
              <a:latin typeface="Arial" charset="0"/>
            </a:endParaRPr>
          </a:p>
          <a:p>
            <a:pPr marL="1714500" lvl="3" indent="-342900" algn="just">
              <a:buFont typeface="Wingdings" pitchFamily="2" charset="2"/>
              <a:buChar char="§"/>
            </a:pPr>
            <a:r>
              <a:rPr lang="it-IT" sz="1600" dirty="0">
                <a:latin typeface="Arial" charset="0"/>
              </a:rPr>
              <a:t> </a:t>
            </a:r>
            <a:r>
              <a:rPr lang="it-IT" sz="1600" i="1" dirty="0">
                <a:latin typeface="Arial" charset="0"/>
              </a:rPr>
              <a:t>o poziţie</a:t>
            </a:r>
            <a:endParaRPr lang="en-US" sz="1600" i="1" dirty="0">
              <a:latin typeface="Arial" charset="0"/>
            </a:endParaRPr>
          </a:p>
          <a:p>
            <a:pPr marL="1714500" lvl="3" indent="-342900" algn="just">
              <a:buFont typeface="Wingdings" pitchFamily="2" charset="2"/>
              <a:buChar char="§"/>
            </a:pPr>
            <a:r>
              <a:rPr lang="en-US" sz="1600" i="1" dirty="0">
                <a:latin typeface="Arial" charset="0"/>
              </a:rPr>
              <a:t> o </a:t>
            </a:r>
            <a:r>
              <a:rPr lang="it-IT" sz="1600" i="1" dirty="0">
                <a:latin typeface="Arial" charset="0"/>
              </a:rPr>
              <a:t>orientare</a:t>
            </a:r>
            <a:endParaRPr lang="en-US" sz="1600" i="1" dirty="0">
              <a:latin typeface="Arial" charset="0"/>
            </a:endParaRPr>
          </a:p>
          <a:p>
            <a:pPr marL="1714500" lvl="3" indent="-342900" algn="just">
              <a:buFont typeface="Wingdings" pitchFamily="2" charset="2"/>
              <a:buChar char="§"/>
            </a:pPr>
            <a:r>
              <a:rPr lang="it-IT" sz="1600" i="1" dirty="0">
                <a:latin typeface="Arial" charset="0"/>
              </a:rPr>
              <a:t> un creion, care are el însuşi atribute cum ar fi culoare, lăţime şi dacă lasă urme sau nu</a:t>
            </a:r>
            <a:endParaRPr lang="en-US" sz="1600" i="1" dirty="0">
              <a:latin typeface="Arial" charset="0"/>
            </a:endParaRPr>
          </a:p>
          <a:p>
            <a:pPr marL="342900" indent="-342900" algn="just"/>
            <a:r>
              <a:rPr lang="it-IT" sz="1600" dirty="0">
                <a:latin typeface="Arial" charset="0"/>
              </a:rPr>
              <a:t>		</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148">
                                            <p:txEl>
                                              <p:pRg st="0" end="0"/>
                                            </p:txEl>
                                          </p:spTgt>
                                        </p:tgtEl>
                                        <p:attrNameLst>
                                          <p:attrName>style.visibility</p:attrName>
                                        </p:attrNameLst>
                                      </p:cBhvr>
                                      <p:to>
                                        <p:strVal val="visible"/>
                                      </p:to>
                                    </p:set>
                                    <p:anim calcmode="lin" valueType="num">
                                      <p:cBhvr additive="base">
                                        <p:cTn id="7" dur="500" fill="hold"/>
                                        <p:tgtEl>
                                          <p:spTgt spid="614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8">
                                            <p:txEl>
                                              <p:pRg st="0" end="0"/>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6148">
                                            <p:txEl>
                                              <p:pRg st="0" end="0"/>
                                            </p:txEl>
                                          </p:spTgt>
                                        </p:tgtEl>
                                        <p:attrNameLst>
                                          <p:attrName>ppt_c</p:attrName>
                                        </p:attrNameLst>
                                      </p:cBhvr>
                                      <p:to>
                                        <a:schemeClr val="bg2"/>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6148">
                                            <p:txEl>
                                              <p:pRg st="1" end="1"/>
                                            </p:txEl>
                                          </p:spTgt>
                                        </p:tgtEl>
                                        <p:attrNameLst>
                                          <p:attrName>style.visibility</p:attrName>
                                        </p:attrNameLst>
                                      </p:cBhvr>
                                      <p:to>
                                        <p:strVal val="visible"/>
                                      </p:to>
                                    </p:set>
                                    <p:anim calcmode="lin" valueType="num">
                                      <p:cBhvr additive="base">
                                        <p:cTn id="13" dur="500" fill="hold"/>
                                        <p:tgtEl>
                                          <p:spTgt spid="614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48">
                                            <p:txEl>
                                              <p:pRg st="1" end="1"/>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6148">
                                            <p:txEl>
                                              <p:pRg st="1" end="1"/>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6148">
                                            <p:txEl>
                                              <p:pRg st="2" end="2"/>
                                            </p:txEl>
                                          </p:spTgt>
                                        </p:tgtEl>
                                        <p:attrNameLst>
                                          <p:attrName>style.visibility</p:attrName>
                                        </p:attrNameLst>
                                      </p:cBhvr>
                                      <p:to>
                                        <p:strVal val="visible"/>
                                      </p:to>
                                    </p:set>
                                    <p:anim calcmode="lin" valueType="num">
                                      <p:cBhvr additive="base">
                                        <p:cTn id="19" dur="500" fill="hold"/>
                                        <p:tgtEl>
                                          <p:spTgt spid="614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48">
                                            <p:txEl>
                                              <p:pRg st="2" end="2"/>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6148">
                                            <p:txEl>
                                              <p:pRg st="2" end="2"/>
                                            </p:txEl>
                                          </p:spTgt>
                                        </p:tgtEl>
                                        <p:attrNameLst>
                                          <p:attrName>ppt_c</p:attrName>
                                        </p:attrNameLst>
                                      </p:cBhvr>
                                      <p:to>
                                        <a:schemeClr val="bg2"/>
                                      </p:to>
                                    </p:animClr>
                                  </p:subTnLst>
                                </p:cTn>
                              </p:par>
                              <p:par>
                                <p:cTn id="21" presetID="2" presetClass="entr" presetSubtype="1" fill="hold" grpId="0" nodeType="withEffect">
                                  <p:stCondLst>
                                    <p:cond delay="0"/>
                                  </p:stCondLst>
                                  <p:childTnLst>
                                    <p:set>
                                      <p:cBhvr>
                                        <p:cTn id="22" dur="1" fill="hold">
                                          <p:stCondLst>
                                            <p:cond delay="0"/>
                                          </p:stCondLst>
                                        </p:cTn>
                                        <p:tgtEl>
                                          <p:spTgt spid="6148">
                                            <p:txEl>
                                              <p:pRg st="3" end="3"/>
                                            </p:txEl>
                                          </p:spTgt>
                                        </p:tgtEl>
                                        <p:attrNameLst>
                                          <p:attrName>style.visibility</p:attrName>
                                        </p:attrNameLst>
                                      </p:cBhvr>
                                      <p:to>
                                        <p:strVal val="visible"/>
                                      </p:to>
                                    </p:set>
                                    <p:anim calcmode="lin" valueType="num">
                                      <p:cBhvr additive="base">
                                        <p:cTn id="23" dur="500" fill="hold"/>
                                        <p:tgtEl>
                                          <p:spTgt spid="6148">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148">
                                            <p:txEl>
                                              <p:pRg st="3" end="3"/>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6148">
                                            <p:txEl>
                                              <p:pRg st="3" end="3"/>
                                            </p:txEl>
                                          </p:spTgt>
                                        </p:tgtEl>
                                        <p:attrNameLst>
                                          <p:attrName>ppt_c</p:attrName>
                                        </p:attrNameLst>
                                      </p:cBhvr>
                                      <p:to>
                                        <a:schemeClr val="bg2"/>
                                      </p:to>
                                    </p:animClr>
                                  </p:subTnLst>
                                </p:cTn>
                              </p:par>
                              <p:par>
                                <p:cTn id="25" presetID="2" presetClass="entr" presetSubtype="1" fill="hold" grpId="0" nodeType="withEffect">
                                  <p:stCondLst>
                                    <p:cond delay="0"/>
                                  </p:stCondLst>
                                  <p:childTnLst>
                                    <p:set>
                                      <p:cBhvr>
                                        <p:cTn id="26" dur="1" fill="hold">
                                          <p:stCondLst>
                                            <p:cond delay="0"/>
                                          </p:stCondLst>
                                        </p:cTn>
                                        <p:tgtEl>
                                          <p:spTgt spid="6148">
                                            <p:txEl>
                                              <p:pRg st="4" end="4"/>
                                            </p:txEl>
                                          </p:spTgt>
                                        </p:tgtEl>
                                        <p:attrNameLst>
                                          <p:attrName>style.visibility</p:attrName>
                                        </p:attrNameLst>
                                      </p:cBhvr>
                                      <p:to>
                                        <p:strVal val="visible"/>
                                      </p:to>
                                    </p:set>
                                    <p:anim calcmode="lin" valueType="num">
                                      <p:cBhvr additive="base">
                                        <p:cTn id="27" dur="500" fill="hold"/>
                                        <p:tgtEl>
                                          <p:spTgt spid="6148">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148">
                                            <p:txEl>
                                              <p:pRg st="4" end="4"/>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6148">
                                            <p:txEl>
                                              <p:pRg st="4" end="4"/>
                                            </p:txEl>
                                          </p:spTgt>
                                        </p:tgtEl>
                                        <p:attrNameLst>
                                          <p:attrName>ppt_c</p:attrName>
                                        </p:attrNameLst>
                                      </p:cBhvr>
                                      <p:to>
                                        <a:schemeClr val="bg2"/>
                                      </p:to>
                                    </p:animClr>
                                  </p:subTnLst>
                                </p:cTn>
                              </p:par>
                              <p:par>
                                <p:cTn id="29" presetID="2" presetClass="entr" presetSubtype="1" fill="hold" grpId="0" nodeType="withEffect">
                                  <p:stCondLst>
                                    <p:cond delay="0"/>
                                  </p:stCondLst>
                                  <p:childTnLst>
                                    <p:set>
                                      <p:cBhvr>
                                        <p:cTn id="30" dur="1" fill="hold">
                                          <p:stCondLst>
                                            <p:cond delay="0"/>
                                          </p:stCondLst>
                                        </p:cTn>
                                        <p:tgtEl>
                                          <p:spTgt spid="6148">
                                            <p:txEl>
                                              <p:pRg st="5" end="5"/>
                                            </p:txEl>
                                          </p:spTgt>
                                        </p:tgtEl>
                                        <p:attrNameLst>
                                          <p:attrName>style.visibility</p:attrName>
                                        </p:attrNameLst>
                                      </p:cBhvr>
                                      <p:to>
                                        <p:strVal val="visible"/>
                                      </p:to>
                                    </p:set>
                                    <p:anim calcmode="lin" valueType="num">
                                      <p:cBhvr additive="base">
                                        <p:cTn id="31" dur="500" fill="hold"/>
                                        <p:tgtEl>
                                          <p:spTgt spid="6148">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148">
                                            <p:txEl>
                                              <p:pRg st="5" end="5"/>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6148">
                                            <p:txEl>
                                              <p:pRg st="5" end="5"/>
                                            </p:txEl>
                                          </p:spTgt>
                                        </p:tgtEl>
                                        <p:attrNameLst>
                                          <p:attrName>ppt_c</p:attrName>
                                        </p:attrNameLst>
                                      </p:cBhvr>
                                      <p:to>
                                        <a:schemeClr val="bg2"/>
                                      </p:to>
                                    </p:animClr>
                                  </p:subTnLst>
                                </p:cTn>
                              </p:par>
                            </p:childTnLst>
                          </p:cTn>
                        </p:par>
                      </p:childTnLst>
                    </p:cTn>
                  </p:par>
                  <p:par>
                    <p:cTn id="33" fill="hold">
                      <p:stCondLst>
                        <p:cond delay="indefinite"/>
                      </p:stCondLst>
                      <p:childTnLst>
                        <p:par>
                          <p:cTn id="34" fill="hold">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6148">
                                            <p:txEl>
                                              <p:pRg st="6" end="6"/>
                                            </p:txEl>
                                          </p:spTgt>
                                        </p:tgtEl>
                                        <p:attrNameLst>
                                          <p:attrName>style.visibility</p:attrName>
                                        </p:attrNameLst>
                                      </p:cBhvr>
                                      <p:to>
                                        <p:strVal val="visible"/>
                                      </p:to>
                                    </p:set>
                                    <p:anim calcmode="lin" valueType="num">
                                      <p:cBhvr additive="base">
                                        <p:cTn id="37" dur="500" fill="hold"/>
                                        <p:tgtEl>
                                          <p:spTgt spid="6148">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148">
                                            <p:txEl>
                                              <p:pRg st="6" end="6"/>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6148">
                                            <p:txEl>
                                              <p:pRg st="6" end="6"/>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5" descr="turtle5"/>
          <p:cNvPicPr>
            <a:picLocks noChangeAspect="1" noChangeArrowheads="1"/>
          </p:cNvPicPr>
          <p:nvPr/>
        </p:nvPicPr>
        <p:blipFill>
          <a:blip r:embed="rId2" cstate="print">
            <a:lum bright="70000" contrast="-70000"/>
            <a:grayscl/>
          </a:blip>
          <a:srcRect/>
          <a:stretch>
            <a:fillRect/>
          </a:stretch>
        </p:blipFill>
        <p:spPr bwMode="auto">
          <a:xfrm>
            <a:off x="685800" y="1066800"/>
            <a:ext cx="7467600" cy="4876800"/>
          </a:xfrm>
          <a:prstGeom prst="rect">
            <a:avLst/>
          </a:prstGeom>
          <a:noFill/>
          <a:ln w="9525">
            <a:noFill/>
            <a:miter lim="800000"/>
            <a:headEnd/>
            <a:tailEnd/>
          </a:ln>
        </p:spPr>
      </p:pic>
      <p:sp>
        <p:nvSpPr>
          <p:cNvPr id="7172" name="Text Box 4"/>
          <p:cNvSpPr txBox="1">
            <a:spLocks noChangeArrowheads="1"/>
          </p:cNvSpPr>
          <p:nvPr/>
        </p:nvSpPr>
        <p:spPr bwMode="auto">
          <a:xfrm>
            <a:off x="838200" y="1143000"/>
            <a:ext cx="7239000" cy="4939814"/>
          </a:xfrm>
          <a:prstGeom prst="rect">
            <a:avLst/>
          </a:prstGeom>
          <a:noFill/>
          <a:ln w="9525">
            <a:noFill/>
            <a:miter lim="800000"/>
            <a:headEnd/>
            <a:tailEnd/>
          </a:ln>
        </p:spPr>
        <p:txBody>
          <a:bodyPr wrap="square">
            <a:spAutoFit/>
          </a:bodyPr>
          <a:lstStyle/>
          <a:p>
            <a:pPr algn="just"/>
            <a:r>
              <a:rPr lang="it-IT" dirty="0">
                <a:latin typeface="Arial" charset="0"/>
              </a:rPr>
              <a:t>	</a:t>
            </a:r>
            <a:endParaRPr lang="ro-RO" dirty="0" smtClean="0">
              <a:latin typeface="Arial" charset="0"/>
            </a:endParaRPr>
          </a:p>
          <a:p>
            <a:pPr algn="just"/>
            <a:r>
              <a:rPr lang="ro-RO" dirty="0" smtClean="0">
                <a:latin typeface="Arial" charset="0"/>
              </a:rPr>
              <a:t>	</a:t>
            </a:r>
            <a:r>
              <a:rPr lang="it-IT" dirty="0" smtClean="0">
                <a:latin typeface="Arial" charset="0"/>
              </a:rPr>
              <a:t>Cursorul broscuţă se mută prin intermediul unor comenzi care sunt relative la propria poziţie, cum ar fi “mergi în faţa 10 pixeli” şi “întoarce-te la stânga 90 grade”. Creionul cărat de broscuţă poate fi, de asemenea, controlat, activându-l, stabilindu-i culoarea şi dimensiunea. Un elev poate înţelege, poate prezice şi raţiona relativ la mişcarea broscuţei, imaginându-şi ce-ar fi făcut dacă el ar fi fost broscuţa.</a:t>
            </a:r>
            <a:endParaRPr lang="ro-RO" dirty="0" smtClean="0">
              <a:latin typeface="Arial" charset="0"/>
            </a:endParaRPr>
          </a:p>
          <a:p>
            <a:pPr algn="just"/>
            <a:r>
              <a:rPr lang="ro-RO" dirty="0" smtClean="0">
                <a:latin typeface="Arial" charset="0"/>
              </a:rPr>
              <a:t>	</a:t>
            </a:r>
            <a:r>
              <a:rPr lang="it-IT" dirty="0" smtClean="0">
                <a:latin typeface="Arial" charset="0"/>
              </a:rPr>
              <a:t>Pornind </a:t>
            </a:r>
            <a:r>
              <a:rPr lang="it-IT" dirty="0">
                <a:latin typeface="Arial" charset="0"/>
              </a:rPr>
              <a:t>de la  blocuri de bază, cineva poate construi blocuri mult mai complexe. Combinat</a:t>
            </a:r>
            <a:r>
              <a:rPr lang="ro-RO" dirty="0">
                <a:latin typeface="Arial" charset="0"/>
              </a:rPr>
              <a:t>ă</a:t>
            </a:r>
            <a:r>
              <a:rPr lang="it-IT" dirty="0">
                <a:latin typeface="Arial" charset="0"/>
              </a:rPr>
              <a:t> cu controlul fluxului de execuţie, proceduri şi recursivitate, ideea graficii turtle este utilizată în sistemele Lindenmayer pentru generarea fractalilor.</a:t>
            </a:r>
          </a:p>
          <a:p>
            <a:pPr algn="just"/>
            <a:r>
              <a:rPr lang="it-IT" dirty="0">
                <a:latin typeface="Arial" charset="0"/>
              </a:rPr>
              <a:t>	Geometria turtle lucrează cumva diferit faţă de geometria carteziană, ea fiind în principal bazată pe vectori  (adică direcţia relativă şi distanţa  faţă de un punct de plecare) în comparaţie cu sistemele bazate pe coordonate. </a:t>
            </a:r>
            <a:endParaRPr lang="en-US" dirty="0">
              <a:latin typeface="Arial" charset="0"/>
            </a:endParaRPr>
          </a:p>
          <a:p>
            <a:pPr>
              <a:spcBef>
                <a:spcPct val="50000"/>
              </a:spcBef>
            </a:pPr>
            <a:endParaRPr lang="en-US" dirty="0">
              <a:latin typeface="Arial" charset="0"/>
            </a:endParaRP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7172">
                                            <p:txEl>
                                              <p:pRg st="0" end="0"/>
                                            </p:txEl>
                                          </p:spTgt>
                                        </p:tgtEl>
                                        <p:attrNameLst>
                                          <p:attrName>style.visibility</p:attrName>
                                        </p:attrNameLst>
                                      </p:cBhvr>
                                      <p:to>
                                        <p:strVal val="visible"/>
                                      </p:to>
                                    </p:set>
                                    <p:anim calcmode="lin" valueType="num">
                                      <p:cBhvr additive="base">
                                        <p:cTn id="7" dur="500" fill="hold"/>
                                        <p:tgtEl>
                                          <p:spTgt spid="717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2">
                                            <p:txEl>
                                              <p:pRg st="0" end="0"/>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7172">
                                            <p:txEl>
                                              <p:pRg st="0" end="0"/>
                                            </p:txEl>
                                          </p:spTgt>
                                        </p:tgtEl>
                                        <p:attrNameLst>
                                          <p:attrName>ppt_c</p:attrName>
                                        </p:attrNameLst>
                                      </p:cBhvr>
                                      <p:to>
                                        <a:schemeClr val="bg2"/>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7172">
                                            <p:txEl>
                                              <p:pRg st="1" end="1"/>
                                            </p:txEl>
                                          </p:spTgt>
                                        </p:tgtEl>
                                        <p:attrNameLst>
                                          <p:attrName>style.visibility</p:attrName>
                                        </p:attrNameLst>
                                      </p:cBhvr>
                                      <p:to>
                                        <p:strVal val="visible"/>
                                      </p:to>
                                    </p:set>
                                    <p:anim calcmode="lin" valueType="num">
                                      <p:cBhvr additive="base">
                                        <p:cTn id="13" dur="500" fill="hold"/>
                                        <p:tgtEl>
                                          <p:spTgt spid="717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2">
                                            <p:txEl>
                                              <p:pRg st="1" end="1"/>
                                            </p:txEl>
                                          </p:spTgt>
                                        </p:tgtEl>
                                        <p:attrNameLst>
                                          <p:attrName>ppt_y</p:attrName>
                                        </p:attrNameLst>
                                      </p:cBhvr>
                                      <p:tavLst>
                                        <p:tav tm="0">
                                          <p:val>
                                            <p:strVal val="0-#ppt_h/2"/>
                                          </p:val>
                                        </p:tav>
                                        <p:tav tm="100000">
                                          <p:val>
                                            <p:strVal val="#ppt_y"/>
                                          </p:val>
                                        </p:tav>
                                      </p:tavLst>
                                    </p:anim>
                                  </p:childTnLst>
                                  <p:subTnLst>
                                    <p:animClr>
                                      <p:cBhvr override="childStyle">
                                        <p:cTn dur="1" fill="hold" display="0" masterRel="nextClick" afterEffect="1"/>
                                        <p:tgtEl>
                                          <p:spTgt spid="7172">
                                            <p:txEl>
                                              <p:pRg st="1" end="1"/>
                                            </p:txEl>
                                          </p:spTgt>
                                        </p:tgtEl>
                                        <p:attrNameLst>
                                          <p:attrName>ppt_c</p:attrName>
                                        </p:attrNameLst>
                                      </p:cBhvr>
                                      <p:to>
                                        <a:schemeClr val="bg2"/>
                                      </p:to>
                                    </p:animClr>
                                  </p:subTnLst>
                                </p:cTn>
                              </p:par>
                              <p:par>
                                <p:cTn id="15" presetID="2" presetClass="entr" presetSubtype="1" fill="hold" grpId="0" nodeType="withEffect">
                                  <p:stCondLst>
                                    <p:cond delay="0"/>
                                  </p:stCondLst>
                                  <p:childTnLst>
                                    <p:set>
                                      <p:cBhvr>
                                        <p:cTn id="16" dur="1" fill="hold">
                                          <p:stCondLst>
                                            <p:cond delay="0"/>
                                          </p:stCondLst>
                                        </p:cTn>
                                        <p:tgtEl>
                                          <p:spTgt spid="7172">
                                            <p:txEl>
                                              <p:pRg st="2" end="2"/>
                                            </p:txEl>
                                          </p:spTgt>
                                        </p:tgtEl>
                                        <p:attrNameLst>
                                          <p:attrName>style.visibility</p:attrName>
                                        </p:attrNameLst>
                                      </p:cBhvr>
                                      <p:to>
                                        <p:strVal val="visible"/>
                                      </p:to>
                                    </p:set>
                                    <p:anim calcmode="lin" valueType="num">
                                      <p:cBhvr additive="base">
                                        <p:cTn id="17" dur="500" fill="hold"/>
                                        <p:tgtEl>
                                          <p:spTgt spid="717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172">
                                            <p:txEl>
                                              <p:pRg st="2" end="2"/>
                                            </p:txEl>
                                          </p:spTgt>
                                        </p:tgtEl>
                                        <p:attrNameLst>
                                          <p:attrName>ppt_y</p:attrName>
                                        </p:attrNameLst>
                                      </p:cBhvr>
                                      <p:tavLst>
                                        <p:tav tm="0">
                                          <p:val>
                                            <p:strVal val="0-#ppt_h/2"/>
                                          </p:val>
                                        </p:tav>
                                        <p:tav tm="100000">
                                          <p:val>
                                            <p:strVal val="#ppt_y"/>
                                          </p:val>
                                        </p:tav>
                                      </p:tavLst>
                                    </p:anim>
                                  </p:childTnLst>
                                  <p:subTnLst>
                                    <p:animClr>
                                      <p:cBhvr override="childStyle">
                                        <p:cTn dur="1" fill="hold" display="0" masterRel="nextClick" afterEffect="1"/>
                                        <p:tgtEl>
                                          <p:spTgt spid="7172">
                                            <p:txEl>
                                              <p:pRg st="2" end="2"/>
                                            </p:txEl>
                                          </p:spTgt>
                                        </p:tgtEl>
                                        <p:attrNameLst>
                                          <p:attrName>ppt_c</p:attrName>
                                        </p:attrNameLst>
                                      </p:cBhvr>
                                      <p:to>
                                        <a:schemeClr val="bg2"/>
                                      </p:to>
                                    </p:animClr>
                                  </p:subTnLst>
                                </p:cTn>
                              </p:par>
                            </p:childTnLst>
                          </p:cTn>
                        </p:par>
                      </p:childTnLst>
                    </p:cTn>
                  </p:par>
                  <p:par>
                    <p:cTn id="19" fill="hold">
                      <p:stCondLst>
                        <p:cond delay="indefinite"/>
                      </p:stCondLst>
                      <p:childTnLst>
                        <p:par>
                          <p:cTn id="20" fill="hold">
                            <p:stCondLst>
                              <p:cond delay="0"/>
                            </p:stCondLst>
                            <p:childTnLst>
                              <p:par>
                                <p:cTn id="21" presetID="2" presetClass="entr" presetSubtype="1" fill="hold" grpId="0" nodeType="clickEffect">
                                  <p:stCondLst>
                                    <p:cond delay="0"/>
                                  </p:stCondLst>
                                  <p:childTnLst>
                                    <p:set>
                                      <p:cBhvr>
                                        <p:cTn id="22" dur="1" fill="hold">
                                          <p:stCondLst>
                                            <p:cond delay="0"/>
                                          </p:stCondLst>
                                        </p:cTn>
                                        <p:tgtEl>
                                          <p:spTgt spid="7172">
                                            <p:txEl>
                                              <p:pRg st="3" end="3"/>
                                            </p:txEl>
                                          </p:spTgt>
                                        </p:tgtEl>
                                        <p:attrNameLst>
                                          <p:attrName>style.visibility</p:attrName>
                                        </p:attrNameLst>
                                      </p:cBhvr>
                                      <p:to>
                                        <p:strVal val="visible"/>
                                      </p:to>
                                    </p:set>
                                    <p:anim calcmode="lin" valueType="num">
                                      <p:cBhvr additive="base">
                                        <p:cTn id="23" dur="500" fill="hold"/>
                                        <p:tgtEl>
                                          <p:spTgt spid="717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172">
                                            <p:txEl>
                                              <p:pRg st="3" end="3"/>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7172">
                                            <p:txEl>
                                              <p:pRg st="3" end="3"/>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ext Box 4"/>
          <p:cNvSpPr txBox="1">
            <a:spLocks noChangeArrowheads="1"/>
          </p:cNvSpPr>
          <p:nvPr/>
        </p:nvSpPr>
        <p:spPr bwMode="auto">
          <a:xfrm>
            <a:off x="1066800" y="914400"/>
            <a:ext cx="7239000" cy="1190625"/>
          </a:xfrm>
          <a:prstGeom prst="rect">
            <a:avLst/>
          </a:prstGeom>
          <a:noFill/>
          <a:ln w="9525">
            <a:noFill/>
            <a:miter lim="800000"/>
            <a:headEnd/>
            <a:tailEnd/>
          </a:ln>
        </p:spPr>
        <p:txBody>
          <a:bodyPr>
            <a:spAutoFit/>
          </a:bodyPr>
          <a:lstStyle/>
          <a:p>
            <a:pPr algn="ctr"/>
            <a:r>
              <a:rPr lang="it-IT" b="1" dirty="0">
                <a:latin typeface="Arial" charset="0"/>
              </a:rPr>
              <a:t>PREZENTAREA MEDIULUI </a:t>
            </a:r>
            <a:r>
              <a:rPr lang="it-IT" b="1" dirty="0" smtClean="0">
                <a:latin typeface="Arial" charset="0"/>
              </a:rPr>
              <a:t>LOGO</a:t>
            </a:r>
            <a:endParaRPr lang="it-IT" dirty="0">
              <a:latin typeface="Arial" charset="0"/>
            </a:endParaRPr>
          </a:p>
          <a:p>
            <a:r>
              <a:rPr lang="it-IT" dirty="0">
                <a:latin typeface="Arial" charset="0"/>
              </a:rPr>
              <a:t>	</a:t>
            </a:r>
          </a:p>
          <a:p>
            <a:pPr algn="just"/>
            <a:r>
              <a:rPr lang="it-IT" dirty="0">
                <a:latin typeface="Arial" charset="0"/>
              </a:rPr>
              <a:t>	La lansarea aplicaţiei </a:t>
            </a:r>
            <a:r>
              <a:rPr lang="it-IT" dirty="0" smtClean="0">
                <a:latin typeface="Arial" charset="0"/>
              </a:rPr>
              <a:t>LOGO </a:t>
            </a:r>
            <a:r>
              <a:rPr lang="it-IT" dirty="0">
                <a:latin typeface="Arial" charset="0"/>
              </a:rPr>
              <a:t>pe ecran apare următoarea fereastră:</a:t>
            </a:r>
            <a:endParaRPr lang="en-US" dirty="0">
              <a:latin typeface="Arial" charset="0"/>
            </a:endParaRPr>
          </a:p>
        </p:txBody>
      </p:sp>
      <p:sp>
        <p:nvSpPr>
          <p:cNvPr id="7172" name="Text Box 6"/>
          <p:cNvSpPr txBox="1">
            <a:spLocks noChangeArrowheads="1"/>
          </p:cNvSpPr>
          <p:nvPr/>
        </p:nvSpPr>
        <p:spPr bwMode="auto">
          <a:xfrm>
            <a:off x="838200" y="5410200"/>
            <a:ext cx="7162800" cy="641350"/>
          </a:xfrm>
          <a:prstGeom prst="rect">
            <a:avLst/>
          </a:prstGeom>
          <a:noFill/>
          <a:ln w="9525">
            <a:noFill/>
            <a:miter lim="800000"/>
            <a:headEnd/>
            <a:tailEnd/>
          </a:ln>
        </p:spPr>
        <p:txBody>
          <a:bodyPr>
            <a:spAutoFit/>
          </a:bodyPr>
          <a:lstStyle/>
          <a:p>
            <a:pPr algn="just">
              <a:spcBef>
                <a:spcPct val="50000"/>
              </a:spcBef>
            </a:pPr>
            <a:r>
              <a:rPr lang="it-IT" dirty="0">
                <a:latin typeface="Arial" charset="0"/>
              </a:rPr>
              <a:t>	În fereastra </a:t>
            </a:r>
            <a:r>
              <a:rPr lang="ro-RO" i="1" dirty="0" err="1" smtClean="0">
                <a:latin typeface="Arial" charset="0"/>
              </a:rPr>
              <a:t>Commander</a:t>
            </a:r>
            <a:r>
              <a:rPr lang="it-IT" dirty="0" smtClean="0">
                <a:latin typeface="Arial" charset="0"/>
              </a:rPr>
              <a:t> </a:t>
            </a:r>
            <a:r>
              <a:rPr lang="it-IT" dirty="0">
                <a:latin typeface="Arial" charset="0"/>
              </a:rPr>
              <a:t>se introduc comenzile după care se apasă tasta Enter.</a:t>
            </a:r>
            <a:endParaRPr lang="en-US" dirty="0">
              <a:latin typeface="Arial" charset="0"/>
            </a:endParaRPr>
          </a:p>
        </p:txBody>
      </p:sp>
      <p:pic>
        <p:nvPicPr>
          <p:cNvPr id="7173" name="Picture 5"/>
          <p:cNvPicPr>
            <a:picLocks noChangeAspect="1" noChangeArrowheads="1"/>
          </p:cNvPicPr>
          <p:nvPr/>
        </p:nvPicPr>
        <p:blipFill>
          <a:blip r:embed="rId2" cstate="print"/>
          <a:srcRect/>
          <a:stretch>
            <a:fillRect/>
          </a:stretch>
        </p:blipFill>
        <p:spPr bwMode="auto">
          <a:xfrm>
            <a:off x="1066800" y="2057400"/>
            <a:ext cx="6400800" cy="3200400"/>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Text Box 4"/>
          <p:cNvSpPr txBox="1">
            <a:spLocks noChangeArrowheads="1"/>
          </p:cNvSpPr>
          <p:nvPr/>
        </p:nvSpPr>
        <p:spPr bwMode="auto">
          <a:xfrm>
            <a:off x="685800" y="914400"/>
            <a:ext cx="7848600" cy="4760913"/>
          </a:xfrm>
          <a:prstGeom prst="rect">
            <a:avLst/>
          </a:prstGeom>
          <a:noFill/>
          <a:ln w="9525">
            <a:noFill/>
            <a:miter lim="800000"/>
            <a:headEnd/>
            <a:tailEnd/>
          </a:ln>
        </p:spPr>
        <p:txBody>
          <a:bodyPr>
            <a:spAutoFit/>
          </a:bodyPr>
          <a:lstStyle/>
          <a:p>
            <a:pPr algn="just"/>
            <a:r>
              <a:rPr lang="it-IT" dirty="0">
                <a:latin typeface="Arial" charset="0"/>
              </a:rPr>
              <a:t>	Mişcările cursorului </a:t>
            </a:r>
            <a:r>
              <a:rPr lang="it-IT" dirty="0" smtClean="0">
                <a:latin typeface="Arial" charset="0"/>
              </a:rPr>
              <a:t>se </a:t>
            </a:r>
            <a:r>
              <a:rPr lang="it-IT" dirty="0">
                <a:latin typeface="Arial" charset="0"/>
              </a:rPr>
              <a:t>realizează prin intermediul unor comenzi astfel:</a:t>
            </a:r>
          </a:p>
          <a:p>
            <a:pPr algn="just">
              <a:buFontTx/>
              <a:buChar char="•"/>
            </a:pPr>
            <a:r>
              <a:rPr lang="it-IT" dirty="0">
                <a:latin typeface="Arial" charset="0"/>
              </a:rPr>
              <a:t> mişcarea înainte se realizează prin comanda FORWARD (abreviată prin FD)  care are următoarea sintaxă:</a:t>
            </a:r>
          </a:p>
          <a:p>
            <a:pPr algn="just"/>
            <a:r>
              <a:rPr lang="it-IT" dirty="0">
                <a:latin typeface="Arial" charset="0"/>
              </a:rPr>
              <a:t>	</a:t>
            </a:r>
            <a:r>
              <a:rPr lang="it-IT" b="1" dirty="0">
                <a:solidFill>
                  <a:srgbClr val="FF0000"/>
                </a:solidFill>
                <a:latin typeface="Arial" charset="0"/>
              </a:rPr>
              <a:t>FORWARD  </a:t>
            </a:r>
            <a:r>
              <a:rPr lang="it-IT" b="1" i="1" dirty="0">
                <a:solidFill>
                  <a:srgbClr val="FF0000"/>
                </a:solidFill>
                <a:latin typeface="Arial" charset="0"/>
              </a:rPr>
              <a:t>numar de pixeli</a:t>
            </a:r>
            <a:endParaRPr lang="it-IT" b="1" dirty="0">
              <a:solidFill>
                <a:srgbClr val="FF0000"/>
              </a:solidFill>
              <a:latin typeface="Arial" charset="0"/>
            </a:endParaRPr>
          </a:p>
          <a:p>
            <a:pPr algn="just"/>
            <a:endParaRPr lang="it-IT" b="1" dirty="0">
              <a:solidFill>
                <a:srgbClr val="FF0000"/>
              </a:solidFill>
              <a:latin typeface="Arial" charset="0"/>
            </a:endParaRPr>
          </a:p>
          <a:p>
            <a:pPr algn="just">
              <a:buFontTx/>
              <a:buChar char="•"/>
            </a:pPr>
            <a:r>
              <a:rPr lang="it-IT" dirty="0">
                <a:latin typeface="Arial" charset="0"/>
              </a:rPr>
              <a:t> mişcarea înapoi se realizează prin comanda  BACK  (abreviată prin BK) care are următoarea sintaxă:</a:t>
            </a:r>
          </a:p>
          <a:p>
            <a:pPr algn="just"/>
            <a:r>
              <a:rPr lang="it-IT" dirty="0">
                <a:latin typeface="Arial" charset="0"/>
              </a:rPr>
              <a:t>	</a:t>
            </a:r>
            <a:r>
              <a:rPr lang="it-IT" b="1" dirty="0">
                <a:solidFill>
                  <a:srgbClr val="FF0000"/>
                </a:solidFill>
                <a:latin typeface="Arial" charset="0"/>
              </a:rPr>
              <a:t>BACK </a:t>
            </a:r>
            <a:r>
              <a:rPr lang="it-IT" b="1" i="1" dirty="0">
                <a:solidFill>
                  <a:srgbClr val="FF0000"/>
                </a:solidFill>
                <a:latin typeface="Arial" charset="0"/>
              </a:rPr>
              <a:t>numar de pixeli</a:t>
            </a:r>
            <a:endParaRPr lang="it-IT" b="1" dirty="0">
              <a:solidFill>
                <a:srgbClr val="FF0000"/>
              </a:solidFill>
              <a:latin typeface="Arial" charset="0"/>
            </a:endParaRPr>
          </a:p>
          <a:p>
            <a:pPr algn="just"/>
            <a:endParaRPr lang="it-IT" dirty="0">
              <a:solidFill>
                <a:srgbClr val="FF0000"/>
              </a:solidFill>
              <a:latin typeface="Arial" charset="0"/>
            </a:endParaRPr>
          </a:p>
          <a:p>
            <a:pPr algn="just">
              <a:buFontTx/>
              <a:buChar char="•"/>
            </a:pPr>
            <a:r>
              <a:rPr lang="it-IT" dirty="0">
                <a:latin typeface="Arial" charset="0"/>
              </a:rPr>
              <a:t> rotirea spre dreapta se realizează prin comanda RIGHT  (abreviată </a:t>
            </a:r>
            <a:endParaRPr lang="ro-RO" dirty="0" smtClean="0">
              <a:latin typeface="Arial" charset="0"/>
            </a:endParaRPr>
          </a:p>
          <a:p>
            <a:pPr algn="just"/>
            <a:r>
              <a:rPr lang="it-IT" dirty="0" smtClean="0">
                <a:latin typeface="Arial" charset="0"/>
              </a:rPr>
              <a:t>prin </a:t>
            </a:r>
            <a:r>
              <a:rPr lang="it-IT" dirty="0">
                <a:latin typeface="Arial" charset="0"/>
              </a:rPr>
              <a:t>RT) care are următoarea sintaxă:</a:t>
            </a:r>
          </a:p>
          <a:p>
            <a:pPr algn="just"/>
            <a:r>
              <a:rPr lang="it-IT" dirty="0">
                <a:latin typeface="Arial" charset="0"/>
              </a:rPr>
              <a:t>	</a:t>
            </a:r>
            <a:r>
              <a:rPr lang="it-IT" b="1" dirty="0">
                <a:solidFill>
                  <a:srgbClr val="FF0000"/>
                </a:solidFill>
                <a:latin typeface="Arial" charset="0"/>
              </a:rPr>
              <a:t>RIGHT </a:t>
            </a:r>
            <a:r>
              <a:rPr lang="it-IT" b="1" i="1" dirty="0">
                <a:solidFill>
                  <a:srgbClr val="FF0000"/>
                </a:solidFill>
                <a:latin typeface="Arial" charset="0"/>
              </a:rPr>
              <a:t>numar de grade</a:t>
            </a:r>
          </a:p>
          <a:p>
            <a:pPr algn="just"/>
            <a:endParaRPr lang="it-IT" b="1" dirty="0">
              <a:solidFill>
                <a:srgbClr val="FF0000"/>
              </a:solidFill>
              <a:latin typeface="Arial" charset="0"/>
            </a:endParaRPr>
          </a:p>
          <a:p>
            <a:pPr algn="just">
              <a:buFontTx/>
              <a:buChar char="•"/>
            </a:pPr>
            <a:r>
              <a:rPr lang="it-IT" dirty="0">
                <a:latin typeface="Arial" charset="0"/>
              </a:rPr>
              <a:t> rotirea spre stânga se realizează prin comanda LEFT  (abreviată </a:t>
            </a:r>
            <a:endParaRPr lang="ro-RO" dirty="0" smtClean="0">
              <a:latin typeface="Arial" charset="0"/>
            </a:endParaRPr>
          </a:p>
          <a:p>
            <a:pPr algn="just"/>
            <a:r>
              <a:rPr lang="it-IT" dirty="0" smtClean="0">
                <a:latin typeface="Arial" charset="0"/>
              </a:rPr>
              <a:t>prin </a:t>
            </a:r>
            <a:r>
              <a:rPr lang="it-IT" dirty="0">
                <a:latin typeface="Arial" charset="0"/>
              </a:rPr>
              <a:t>LT) care are următoarea sintaxă:</a:t>
            </a:r>
          </a:p>
          <a:p>
            <a:pPr algn="just"/>
            <a:r>
              <a:rPr lang="it-IT" dirty="0">
                <a:latin typeface="Arial" charset="0"/>
              </a:rPr>
              <a:t>	</a:t>
            </a:r>
            <a:r>
              <a:rPr lang="it-IT" b="1" dirty="0">
                <a:solidFill>
                  <a:srgbClr val="FF0000"/>
                </a:solidFill>
                <a:latin typeface="Arial" charset="0"/>
              </a:rPr>
              <a:t>LEFT </a:t>
            </a:r>
            <a:r>
              <a:rPr lang="it-IT" b="1" i="1" dirty="0">
                <a:solidFill>
                  <a:srgbClr val="FF0000"/>
                </a:solidFill>
                <a:latin typeface="Arial" charset="0"/>
              </a:rPr>
              <a:t>numar de grade</a:t>
            </a:r>
            <a:endParaRPr lang="en-US" b="1" i="1" dirty="0">
              <a:solidFill>
                <a:srgbClr val="FF0000"/>
              </a:solidFill>
              <a:latin typeface="Arial" charset="0"/>
            </a:endParaRP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220">
                                            <p:txEl>
                                              <p:pRg st="0" end="0"/>
                                            </p:txEl>
                                          </p:spTgt>
                                        </p:tgtEl>
                                        <p:attrNameLst>
                                          <p:attrName>style.visibility</p:attrName>
                                        </p:attrNameLst>
                                      </p:cBhvr>
                                      <p:to>
                                        <p:strVal val="visible"/>
                                      </p:to>
                                    </p:set>
                                    <p:anim calcmode="lin" valueType="num">
                                      <p:cBhvr additive="base">
                                        <p:cTn id="7" dur="500" fill="hold"/>
                                        <p:tgtEl>
                                          <p:spTgt spid="922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20">
                                            <p:txEl>
                                              <p:pRg st="0" end="0"/>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9220">
                                            <p:txEl>
                                              <p:pRg st="0" end="0"/>
                                            </p:txEl>
                                          </p:spTgt>
                                        </p:tgtEl>
                                        <p:attrNameLst>
                                          <p:attrName>ppt_c</p:attrName>
                                        </p:attrNameLst>
                                      </p:cBhvr>
                                      <p:to>
                                        <a:schemeClr val="bg2"/>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9220">
                                            <p:txEl>
                                              <p:pRg st="1" end="1"/>
                                            </p:txEl>
                                          </p:spTgt>
                                        </p:tgtEl>
                                        <p:attrNameLst>
                                          <p:attrName>style.visibility</p:attrName>
                                        </p:attrNameLst>
                                      </p:cBhvr>
                                      <p:to>
                                        <p:strVal val="visible"/>
                                      </p:to>
                                    </p:set>
                                    <p:anim calcmode="lin" valueType="num">
                                      <p:cBhvr additive="base">
                                        <p:cTn id="13" dur="500" fill="hold"/>
                                        <p:tgtEl>
                                          <p:spTgt spid="922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20">
                                            <p:txEl>
                                              <p:pRg st="1" end="1"/>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9220">
                                            <p:txEl>
                                              <p:pRg st="1" end="1"/>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9220">
                                            <p:txEl>
                                              <p:pRg st="2" end="2"/>
                                            </p:txEl>
                                          </p:spTgt>
                                        </p:tgtEl>
                                        <p:attrNameLst>
                                          <p:attrName>style.visibility</p:attrName>
                                        </p:attrNameLst>
                                      </p:cBhvr>
                                      <p:to>
                                        <p:strVal val="visible"/>
                                      </p:to>
                                    </p:set>
                                    <p:anim calcmode="lin" valueType="num">
                                      <p:cBhvr additive="base">
                                        <p:cTn id="19" dur="500" fill="hold"/>
                                        <p:tgtEl>
                                          <p:spTgt spid="922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220">
                                            <p:txEl>
                                              <p:pRg st="2" end="2"/>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9220">
                                            <p:txEl>
                                              <p:pRg st="2" end="2"/>
                                            </p:txEl>
                                          </p:spTgt>
                                        </p:tgtEl>
                                        <p:attrNameLst>
                                          <p:attrName>ppt_c</p:attrName>
                                        </p:attrNameLst>
                                      </p:cBhvr>
                                      <p:to>
                                        <a:schemeClr val="bg2"/>
                                      </p:to>
                                    </p:animClr>
                                  </p:sub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9220">
                                            <p:txEl>
                                              <p:pRg st="4" end="4"/>
                                            </p:txEl>
                                          </p:spTgt>
                                        </p:tgtEl>
                                        <p:attrNameLst>
                                          <p:attrName>style.visibility</p:attrName>
                                        </p:attrNameLst>
                                      </p:cBhvr>
                                      <p:to>
                                        <p:strVal val="visible"/>
                                      </p:to>
                                    </p:set>
                                    <p:anim calcmode="lin" valueType="num">
                                      <p:cBhvr additive="base">
                                        <p:cTn id="25" dur="500" fill="hold"/>
                                        <p:tgtEl>
                                          <p:spTgt spid="9220">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220">
                                            <p:txEl>
                                              <p:pRg st="4" end="4"/>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9220">
                                            <p:txEl>
                                              <p:pRg st="4" end="4"/>
                                            </p:txEl>
                                          </p:spTgt>
                                        </p:tgtEl>
                                        <p:attrNameLst>
                                          <p:attrName>ppt_c</p:attrName>
                                        </p:attrNameLst>
                                      </p:cBhvr>
                                      <p:to>
                                        <a:schemeClr val="bg2"/>
                                      </p:to>
                                    </p:animClr>
                                  </p:subTnLst>
                                </p:cTn>
                              </p:par>
                            </p:childTnLst>
                          </p:cTn>
                        </p:par>
                      </p:childTnLst>
                    </p:cTn>
                  </p:par>
                  <p:par>
                    <p:cTn id="27" fill="hold">
                      <p:stCondLst>
                        <p:cond delay="indefinite"/>
                      </p:stCondLst>
                      <p:childTnLst>
                        <p:par>
                          <p:cTn id="28" fill="hold">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9220">
                                            <p:txEl>
                                              <p:pRg st="5" end="5"/>
                                            </p:txEl>
                                          </p:spTgt>
                                        </p:tgtEl>
                                        <p:attrNameLst>
                                          <p:attrName>style.visibility</p:attrName>
                                        </p:attrNameLst>
                                      </p:cBhvr>
                                      <p:to>
                                        <p:strVal val="visible"/>
                                      </p:to>
                                    </p:set>
                                    <p:anim calcmode="lin" valueType="num">
                                      <p:cBhvr additive="base">
                                        <p:cTn id="31" dur="500" fill="hold"/>
                                        <p:tgtEl>
                                          <p:spTgt spid="9220">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220">
                                            <p:txEl>
                                              <p:pRg st="5" end="5"/>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9220">
                                            <p:txEl>
                                              <p:pRg st="5" end="5"/>
                                            </p:txEl>
                                          </p:spTgt>
                                        </p:tgtEl>
                                        <p:attrNameLst>
                                          <p:attrName>ppt_c</p:attrName>
                                        </p:attrNameLst>
                                      </p:cBhvr>
                                      <p:to>
                                        <a:schemeClr val="bg2"/>
                                      </p:to>
                                    </p:animClr>
                                  </p:subTnLst>
                                </p:cTn>
                              </p:par>
                            </p:childTnLst>
                          </p:cTn>
                        </p:par>
                      </p:childTnLst>
                    </p:cTn>
                  </p:par>
                  <p:par>
                    <p:cTn id="33" fill="hold">
                      <p:stCondLst>
                        <p:cond delay="indefinite"/>
                      </p:stCondLst>
                      <p:childTnLst>
                        <p:par>
                          <p:cTn id="34" fill="hold">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9220">
                                            <p:txEl>
                                              <p:pRg st="7" end="7"/>
                                            </p:txEl>
                                          </p:spTgt>
                                        </p:tgtEl>
                                        <p:attrNameLst>
                                          <p:attrName>style.visibility</p:attrName>
                                        </p:attrNameLst>
                                      </p:cBhvr>
                                      <p:to>
                                        <p:strVal val="visible"/>
                                      </p:to>
                                    </p:set>
                                    <p:anim calcmode="lin" valueType="num">
                                      <p:cBhvr additive="base">
                                        <p:cTn id="37" dur="500" fill="hold"/>
                                        <p:tgtEl>
                                          <p:spTgt spid="9220">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220">
                                            <p:txEl>
                                              <p:pRg st="7" end="7"/>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9220">
                                            <p:txEl>
                                              <p:pRg st="7" end="7"/>
                                            </p:txEl>
                                          </p:spTgt>
                                        </p:tgtEl>
                                        <p:attrNameLst>
                                          <p:attrName>ppt_c</p:attrName>
                                        </p:attrNameLst>
                                      </p:cBhvr>
                                      <p:to>
                                        <a:schemeClr val="bg2"/>
                                      </p:to>
                                    </p:animClr>
                                  </p:subTnLst>
                                </p:cTn>
                              </p:par>
                            </p:childTnLst>
                          </p:cTn>
                        </p:par>
                      </p:childTnLst>
                    </p:cTn>
                  </p:par>
                  <p:par>
                    <p:cTn id="39" fill="hold">
                      <p:stCondLst>
                        <p:cond delay="indefinite"/>
                      </p:stCondLst>
                      <p:childTnLst>
                        <p:par>
                          <p:cTn id="40" fill="hold">
                            <p:stCondLst>
                              <p:cond delay="0"/>
                            </p:stCondLst>
                            <p:childTnLst>
                              <p:par>
                                <p:cTn id="41" presetID="2" presetClass="entr" presetSubtype="1" fill="hold" grpId="0" nodeType="clickEffect">
                                  <p:stCondLst>
                                    <p:cond delay="0"/>
                                  </p:stCondLst>
                                  <p:childTnLst>
                                    <p:set>
                                      <p:cBhvr>
                                        <p:cTn id="42" dur="1" fill="hold">
                                          <p:stCondLst>
                                            <p:cond delay="0"/>
                                          </p:stCondLst>
                                        </p:cTn>
                                        <p:tgtEl>
                                          <p:spTgt spid="9220">
                                            <p:txEl>
                                              <p:pRg st="8" end="8"/>
                                            </p:txEl>
                                          </p:spTgt>
                                        </p:tgtEl>
                                        <p:attrNameLst>
                                          <p:attrName>style.visibility</p:attrName>
                                        </p:attrNameLst>
                                      </p:cBhvr>
                                      <p:to>
                                        <p:strVal val="visible"/>
                                      </p:to>
                                    </p:set>
                                    <p:anim calcmode="lin" valueType="num">
                                      <p:cBhvr additive="base">
                                        <p:cTn id="43" dur="500" fill="hold"/>
                                        <p:tgtEl>
                                          <p:spTgt spid="9220">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9220">
                                            <p:txEl>
                                              <p:pRg st="8" end="8"/>
                                            </p:txEl>
                                          </p:spTgt>
                                        </p:tgtEl>
                                        <p:attrNameLst>
                                          <p:attrName>ppt_y</p:attrName>
                                        </p:attrNameLst>
                                      </p:cBhvr>
                                      <p:tavLst>
                                        <p:tav tm="0">
                                          <p:val>
                                            <p:strVal val="0-#ppt_h/2"/>
                                          </p:val>
                                        </p:tav>
                                        <p:tav tm="100000">
                                          <p:val>
                                            <p:strVal val="#ppt_y"/>
                                          </p:val>
                                        </p:tav>
                                      </p:tavLst>
                                    </p:anim>
                                  </p:childTnLst>
                                  <p:subTnLst>
                                    <p:animClr>
                                      <p:cBhvr override="childStyle">
                                        <p:cTn dur="1" fill="hold" display="0" masterRel="nextClick" afterEffect="1"/>
                                        <p:tgtEl>
                                          <p:spTgt spid="9220">
                                            <p:txEl>
                                              <p:pRg st="8" end="8"/>
                                            </p:txEl>
                                          </p:spTgt>
                                        </p:tgtEl>
                                        <p:attrNameLst>
                                          <p:attrName>ppt_c</p:attrName>
                                        </p:attrNameLst>
                                      </p:cBhvr>
                                      <p:to>
                                        <a:schemeClr val="bg2"/>
                                      </p:to>
                                    </p:animClr>
                                  </p:subTnLst>
                                </p:cTn>
                              </p:par>
                            </p:childTnLst>
                          </p:cTn>
                        </p:par>
                      </p:childTnLst>
                    </p:cTn>
                  </p:par>
                  <p:par>
                    <p:cTn id="45" fill="hold">
                      <p:stCondLst>
                        <p:cond delay="indefinite"/>
                      </p:stCondLst>
                      <p:childTnLst>
                        <p:par>
                          <p:cTn id="46" fill="hold">
                            <p:stCondLst>
                              <p:cond delay="0"/>
                            </p:stCondLst>
                            <p:childTnLst>
                              <p:par>
                                <p:cTn id="47" presetID="2" presetClass="entr" presetSubtype="1" fill="hold" grpId="0" nodeType="clickEffect">
                                  <p:stCondLst>
                                    <p:cond delay="0"/>
                                  </p:stCondLst>
                                  <p:childTnLst>
                                    <p:set>
                                      <p:cBhvr>
                                        <p:cTn id="48" dur="1" fill="hold">
                                          <p:stCondLst>
                                            <p:cond delay="0"/>
                                          </p:stCondLst>
                                        </p:cTn>
                                        <p:tgtEl>
                                          <p:spTgt spid="9220">
                                            <p:txEl>
                                              <p:pRg st="9" end="9"/>
                                            </p:txEl>
                                          </p:spTgt>
                                        </p:tgtEl>
                                        <p:attrNameLst>
                                          <p:attrName>style.visibility</p:attrName>
                                        </p:attrNameLst>
                                      </p:cBhvr>
                                      <p:to>
                                        <p:strVal val="visible"/>
                                      </p:to>
                                    </p:set>
                                    <p:anim calcmode="lin" valueType="num">
                                      <p:cBhvr additive="base">
                                        <p:cTn id="49" dur="500" fill="hold"/>
                                        <p:tgtEl>
                                          <p:spTgt spid="9220">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9220">
                                            <p:txEl>
                                              <p:pRg st="9" end="9"/>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9220">
                                            <p:txEl>
                                              <p:pRg st="9" end="9"/>
                                            </p:txEl>
                                          </p:spTgt>
                                        </p:tgtEl>
                                        <p:attrNameLst>
                                          <p:attrName>ppt_c</p:attrName>
                                        </p:attrNameLst>
                                      </p:cBhvr>
                                      <p:to>
                                        <a:schemeClr val="bg2"/>
                                      </p:to>
                                    </p:animClr>
                                  </p:subTnLst>
                                </p:cTn>
                              </p:par>
                            </p:childTnLst>
                          </p:cTn>
                        </p:par>
                      </p:childTnLst>
                    </p:cTn>
                  </p:par>
                  <p:par>
                    <p:cTn id="51" fill="hold">
                      <p:stCondLst>
                        <p:cond delay="indefinite"/>
                      </p:stCondLst>
                      <p:childTnLst>
                        <p:par>
                          <p:cTn id="52" fill="hold">
                            <p:stCondLst>
                              <p:cond delay="0"/>
                            </p:stCondLst>
                            <p:childTnLst>
                              <p:par>
                                <p:cTn id="53" presetID="2" presetClass="entr" presetSubtype="1" fill="hold" grpId="0" nodeType="clickEffect">
                                  <p:stCondLst>
                                    <p:cond delay="0"/>
                                  </p:stCondLst>
                                  <p:childTnLst>
                                    <p:set>
                                      <p:cBhvr>
                                        <p:cTn id="54" dur="1" fill="hold">
                                          <p:stCondLst>
                                            <p:cond delay="0"/>
                                          </p:stCondLst>
                                        </p:cTn>
                                        <p:tgtEl>
                                          <p:spTgt spid="9220">
                                            <p:txEl>
                                              <p:pRg st="11" end="11"/>
                                            </p:txEl>
                                          </p:spTgt>
                                        </p:tgtEl>
                                        <p:attrNameLst>
                                          <p:attrName>style.visibility</p:attrName>
                                        </p:attrNameLst>
                                      </p:cBhvr>
                                      <p:to>
                                        <p:strVal val="visible"/>
                                      </p:to>
                                    </p:set>
                                    <p:anim calcmode="lin" valueType="num">
                                      <p:cBhvr additive="base">
                                        <p:cTn id="55" dur="500" fill="hold"/>
                                        <p:tgtEl>
                                          <p:spTgt spid="9220">
                                            <p:txEl>
                                              <p:pRg st="11" end="1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9220">
                                            <p:txEl>
                                              <p:pRg st="11" end="11"/>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9220">
                                            <p:txEl>
                                              <p:pRg st="11" end="11"/>
                                            </p:txEl>
                                          </p:spTgt>
                                        </p:tgtEl>
                                        <p:attrNameLst>
                                          <p:attrName>ppt_c</p:attrName>
                                        </p:attrNameLst>
                                      </p:cBhvr>
                                      <p:to>
                                        <a:schemeClr val="bg2"/>
                                      </p:to>
                                    </p:animClr>
                                  </p:subTnLst>
                                </p:cTn>
                              </p:par>
                            </p:childTnLst>
                          </p:cTn>
                        </p:par>
                      </p:childTnLst>
                    </p:cTn>
                  </p:par>
                  <p:par>
                    <p:cTn id="57" fill="hold">
                      <p:stCondLst>
                        <p:cond delay="indefinite"/>
                      </p:stCondLst>
                      <p:childTnLst>
                        <p:par>
                          <p:cTn id="58" fill="hold">
                            <p:stCondLst>
                              <p:cond delay="0"/>
                            </p:stCondLst>
                            <p:childTnLst>
                              <p:par>
                                <p:cTn id="59" presetID="2" presetClass="entr" presetSubtype="1" fill="hold" grpId="0" nodeType="clickEffect">
                                  <p:stCondLst>
                                    <p:cond delay="0"/>
                                  </p:stCondLst>
                                  <p:childTnLst>
                                    <p:set>
                                      <p:cBhvr>
                                        <p:cTn id="60" dur="1" fill="hold">
                                          <p:stCondLst>
                                            <p:cond delay="0"/>
                                          </p:stCondLst>
                                        </p:cTn>
                                        <p:tgtEl>
                                          <p:spTgt spid="9220">
                                            <p:txEl>
                                              <p:pRg st="12" end="12"/>
                                            </p:txEl>
                                          </p:spTgt>
                                        </p:tgtEl>
                                        <p:attrNameLst>
                                          <p:attrName>style.visibility</p:attrName>
                                        </p:attrNameLst>
                                      </p:cBhvr>
                                      <p:to>
                                        <p:strVal val="visible"/>
                                      </p:to>
                                    </p:set>
                                    <p:anim calcmode="lin" valueType="num">
                                      <p:cBhvr additive="base">
                                        <p:cTn id="61" dur="500" fill="hold"/>
                                        <p:tgtEl>
                                          <p:spTgt spid="9220">
                                            <p:txEl>
                                              <p:pRg st="12" end="12"/>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9220">
                                            <p:txEl>
                                              <p:pRg st="12" end="12"/>
                                            </p:txEl>
                                          </p:spTgt>
                                        </p:tgtEl>
                                        <p:attrNameLst>
                                          <p:attrName>ppt_y</p:attrName>
                                        </p:attrNameLst>
                                      </p:cBhvr>
                                      <p:tavLst>
                                        <p:tav tm="0">
                                          <p:val>
                                            <p:strVal val="0-#ppt_h/2"/>
                                          </p:val>
                                        </p:tav>
                                        <p:tav tm="100000">
                                          <p:val>
                                            <p:strVal val="#ppt_y"/>
                                          </p:val>
                                        </p:tav>
                                      </p:tavLst>
                                    </p:anim>
                                  </p:childTnLst>
                                  <p:subTnLst>
                                    <p:animClr>
                                      <p:cBhvr override="childStyle">
                                        <p:cTn dur="1" fill="hold" display="0" masterRel="nextClick" afterEffect="1"/>
                                        <p:tgtEl>
                                          <p:spTgt spid="9220">
                                            <p:txEl>
                                              <p:pRg st="12" end="12"/>
                                            </p:txEl>
                                          </p:spTgt>
                                        </p:tgtEl>
                                        <p:attrNameLst>
                                          <p:attrName>ppt_c</p:attrName>
                                        </p:attrNameLst>
                                      </p:cBhvr>
                                      <p:to>
                                        <a:schemeClr val="bg2"/>
                                      </p:to>
                                    </p:animClr>
                                  </p:subTnLst>
                                </p:cTn>
                              </p:par>
                            </p:childTnLst>
                          </p:cTn>
                        </p:par>
                      </p:childTnLst>
                    </p:cTn>
                  </p:par>
                  <p:par>
                    <p:cTn id="63" fill="hold">
                      <p:stCondLst>
                        <p:cond delay="indefinite"/>
                      </p:stCondLst>
                      <p:childTnLst>
                        <p:par>
                          <p:cTn id="64" fill="hold">
                            <p:stCondLst>
                              <p:cond delay="0"/>
                            </p:stCondLst>
                            <p:childTnLst>
                              <p:par>
                                <p:cTn id="65" presetID="2" presetClass="entr" presetSubtype="1" fill="hold" grpId="0" nodeType="clickEffect">
                                  <p:stCondLst>
                                    <p:cond delay="0"/>
                                  </p:stCondLst>
                                  <p:childTnLst>
                                    <p:set>
                                      <p:cBhvr>
                                        <p:cTn id="66" dur="1" fill="hold">
                                          <p:stCondLst>
                                            <p:cond delay="0"/>
                                          </p:stCondLst>
                                        </p:cTn>
                                        <p:tgtEl>
                                          <p:spTgt spid="9220">
                                            <p:txEl>
                                              <p:pRg st="13" end="13"/>
                                            </p:txEl>
                                          </p:spTgt>
                                        </p:tgtEl>
                                        <p:attrNameLst>
                                          <p:attrName>style.visibility</p:attrName>
                                        </p:attrNameLst>
                                      </p:cBhvr>
                                      <p:to>
                                        <p:strVal val="visible"/>
                                      </p:to>
                                    </p:set>
                                    <p:anim calcmode="lin" valueType="num">
                                      <p:cBhvr additive="base">
                                        <p:cTn id="67" dur="500" fill="hold"/>
                                        <p:tgtEl>
                                          <p:spTgt spid="9220">
                                            <p:txEl>
                                              <p:pRg st="13" end="13"/>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9220">
                                            <p:txEl>
                                              <p:pRg st="13" end="13"/>
                                            </p:txEl>
                                          </p:spTgt>
                                        </p:tgtEl>
                                        <p:attrNameLst>
                                          <p:attrName>ppt_y</p:attrName>
                                        </p:attrNameLst>
                                      </p:cBhvr>
                                      <p:tavLst>
                                        <p:tav tm="0">
                                          <p:val>
                                            <p:strVal val="0-#ppt_h/2"/>
                                          </p:val>
                                        </p:tav>
                                        <p:tav tm="100000">
                                          <p:val>
                                            <p:strVal val="#ppt_y"/>
                                          </p:val>
                                        </p:tav>
                                      </p:tavLst>
                                    </p:anim>
                                  </p:childTnLst>
                                  <p:subTnLst>
                                    <p:animClr clrSpc="rgb" dir="cw">
                                      <p:cBhvr override="childStyle">
                                        <p:cTn dur="1" fill="hold" display="0" masterRel="nextClick" afterEffect="1"/>
                                        <p:tgtEl>
                                          <p:spTgt spid="9220">
                                            <p:txEl>
                                              <p:pRg st="13" end="13"/>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4"/>
          <p:cNvSpPr txBox="1">
            <a:spLocks noChangeArrowheads="1"/>
          </p:cNvSpPr>
          <p:nvPr/>
        </p:nvSpPr>
        <p:spPr bwMode="auto">
          <a:xfrm>
            <a:off x="762000" y="914400"/>
            <a:ext cx="5486400" cy="915988"/>
          </a:xfrm>
          <a:prstGeom prst="rect">
            <a:avLst/>
          </a:prstGeom>
          <a:noFill/>
          <a:ln w="9525">
            <a:noFill/>
            <a:miter lim="800000"/>
            <a:headEnd/>
            <a:tailEnd/>
          </a:ln>
        </p:spPr>
        <p:txBody>
          <a:bodyPr>
            <a:spAutoFit/>
          </a:bodyPr>
          <a:lstStyle/>
          <a:p>
            <a:r>
              <a:rPr lang="it-IT" i="1" dirty="0">
                <a:latin typeface="Arial" charset="0"/>
              </a:rPr>
              <a:t>Exemplu: </a:t>
            </a:r>
            <a:r>
              <a:rPr lang="it-IT" dirty="0">
                <a:latin typeface="Arial" charset="0"/>
              </a:rPr>
              <a:t>După lansarea secventei de comenzi </a:t>
            </a:r>
          </a:p>
          <a:p>
            <a:pPr algn="ctr"/>
            <a:r>
              <a:rPr lang="it-IT" dirty="0">
                <a:solidFill>
                  <a:srgbClr val="FF0000"/>
                </a:solidFill>
                <a:latin typeface="Arial" charset="0"/>
              </a:rPr>
              <a:t>FD </a:t>
            </a:r>
            <a:r>
              <a:rPr lang="it-IT" dirty="0" smtClean="0">
                <a:solidFill>
                  <a:srgbClr val="FF0000"/>
                </a:solidFill>
                <a:latin typeface="Arial" charset="0"/>
              </a:rPr>
              <a:t>50</a:t>
            </a:r>
            <a:endParaRPr lang="it-IT" dirty="0">
              <a:solidFill>
                <a:srgbClr val="FF0000"/>
              </a:solidFill>
              <a:latin typeface="Arial" charset="0"/>
            </a:endParaRPr>
          </a:p>
          <a:p>
            <a:r>
              <a:rPr lang="it-IT" dirty="0">
                <a:latin typeface="Arial" charset="0"/>
              </a:rPr>
              <a:t>pe ecran ne apare o dreaptă.</a:t>
            </a:r>
            <a:endParaRPr lang="en-US" dirty="0">
              <a:latin typeface="Arial" charset="0"/>
            </a:endParaRPr>
          </a:p>
        </p:txBody>
      </p:sp>
      <p:sp>
        <p:nvSpPr>
          <p:cNvPr id="9220" name="Text Box 6"/>
          <p:cNvSpPr txBox="1">
            <a:spLocks noChangeArrowheads="1"/>
          </p:cNvSpPr>
          <p:nvPr/>
        </p:nvSpPr>
        <p:spPr bwMode="auto">
          <a:xfrm>
            <a:off x="685800" y="2667000"/>
            <a:ext cx="7696200" cy="2014538"/>
          </a:xfrm>
          <a:prstGeom prst="rect">
            <a:avLst/>
          </a:prstGeom>
          <a:noFill/>
          <a:ln w="9525">
            <a:noFill/>
            <a:miter lim="800000"/>
            <a:headEnd/>
            <a:tailEnd/>
          </a:ln>
        </p:spPr>
        <p:txBody>
          <a:bodyPr>
            <a:spAutoFit/>
          </a:bodyPr>
          <a:lstStyle/>
          <a:p>
            <a:r>
              <a:rPr lang="it-IT" b="1" dirty="0">
                <a:latin typeface="Arial" charset="0"/>
              </a:rPr>
              <a:t>Repetarea unei secvente de comenzi</a:t>
            </a:r>
            <a:r>
              <a:rPr lang="it-IT" dirty="0">
                <a:latin typeface="Arial" charset="0"/>
              </a:rPr>
              <a:t> în limbajul LOGO se poate realiza utilizând comanda REPEAT. Sintaxa comenzii este:</a:t>
            </a:r>
          </a:p>
          <a:p>
            <a:r>
              <a:rPr lang="it-IT" dirty="0">
                <a:latin typeface="Arial" charset="0"/>
              </a:rPr>
              <a:t>	</a:t>
            </a:r>
            <a:r>
              <a:rPr lang="it-IT" dirty="0">
                <a:solidFill>
                  <a:srgbClr val="FF0000"/>
                </a:solidFill>
                <a:latin typeface="Arial" charset="0"/>
              </a:rPr>
              <a:t>REPEAT numar [ secventa de comenzi ]</a:t>
            </a:r>
            <a:endParaRPr lang="fr-FR" i="1" dirty="0">
              <a:solidFill>
                <a:srgbClr val="FF0000"/>
              </a:solidFill>
              <a:latin typeface="Arial" charset="0"/>
            </a:endParaRPr>
          </a:p>
          <a:p>
            <a:endParaRPr lang="fr-FR" i="1" dirty="0">
              <a:solidFill>
                <a:srgbClr val="FF0000"/>
              </a:solidFill>
              <a:latin typeface="Arial" charset="0"/>
            </a:endParaRPr>
          </a:p>
          <a:p>
            <a:r>
              <a:rPr lang="fr-FR" i="1" dirty="0" err="1">
                <a:latin typeface="Arial" charset="0"/>
              </a:rPr>
              <a:t>Exemplu</a:t>
            </a:r>
            <a:r>
              <a:rPr lang="fr-FR" i="1" dirty="0">
                <a:latin typeface="Arial" charset="0"/>
              </a:rPr>
              <a:t>:</a:t>
            </a:r>
            <a:r>
              <a:rPr lang="fr-FR" dirty="0">
                <a:latin typeface="Arial" charset="0"/>
              </a:rPr>
              <a:t>  </a:t>
            </a:r>
            <a:r>
              <a:rPr lang="it-IT" dirty="0">
                <a:latin typeface="Arial" charset="0"/>
              </a:rPr>
              <a:t>După lansarea secventei de comenzi</a:t>
            </a:r>
            <a:endParaRPr lang="fr-FR" dirty="0">
              <a:latin typeface="Arial" charset="0"/>
            </a:endParaRPr>
          </a:p>
          <a:p>
            <a:r>
              <a:rPr lang="fr-FR" dirty="0">
                <a:solidFill>
                  <a:srgbClr val="FF0000"/>
                </a:solidFill>
                <a:latin typeface="Arial" charset="0"/>
              </a:rPr>
              <a:t>		REPEAT 4  [FD 100 RT 90]</a:t>
            </a:r>
            <a:endParaRPr lang="it-IT" dirty="0">
              <a:solidFill>
                <a:srgbClr val="FF0000"/>
              </a:solidFill>
              <a:latin typeface="Arial" charset="0"/>
            </a:endParaRPr>
          </a:p>
          <a:p>
            <a:r>
              <a:rPr lang="it-IT" dirty="0">
                <a:latin typeface="Arial" charset="0"/>
              </a:rPr>
              <a:t>pe ecran ne apare un pătrat</a:t>
            </a:r>
            <a:endParaRPr lang="en-US" dirty="0">
              <a:latin typeface="Arial" charset="0"/>
            </a:endParaRPr>
          </a:p>
        </p:txBody>
      </p:sp>
      <p:pic>
        <p:nvPicPr>
          <p:cNvPr id="6" name="Imagine 5"/>
          <p:cNvPicPr/>
          <p:nvPr/>
        </p:nvPicPr>
        <p:blipFill>
          <a:blip r:embed="rId2" cstate="print"/>
          <a:srcRect l="34545" t="39669" r="57852" b="48278"/>
          <a:stretch>
            <a:fillRect/>
          </a:stretch>
        </p:blipFill>
        <p:spPr bwMode="auto">
          <a:xfrm>
            <a:off x="7239000" y="838200"/>
            <a:ext cx="438150" cy="990600"/>
          </a:xfrm>
          <a:prstGeom prst="rect">
            <a:avLst/>
          </a:prstGeom>
          <a:noFill/>
          <a:ln w="9525">
            <a:noFill/>
            <a:miter lim="800000"/>
            <a:headEnd/>
            <a:tailEnd/>
          </a:ln>
        </p:spPr>
      </p:pic>
      <p:pic>
        <p:nvPicPr>
          <p:cNvPr id="7" name="Imagine 6"/>
          <p:cNvPicPr/>
          <p:nvPr/>
        </p:nvPicPr>
        <p:blipFill>
          <a:blip r:embed="rId3" cstate="print"/>
          <a:srcRect l="34711" t="37397" r="51074" b="47934"/>
          <a:stretch>
            <a:fillRect/>
          </a:stretch>
        </p:blipFill>
        <p:spPr bwMode="auto">
          <a:xfrm>
            <a:off x="6553200" y="3810000"/>
            <a:ext cx="1219200" cy="904875"/>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tăText 1"/>
          <p:cNvSpPr txBox="1"/>
          <p:nvPr/>
        </p:nvSpPr>
        <p:spPr>
          <a:xfrm>
            <a:off x="1676400" y="1143000"/>
            <a:ext cx="5105400" cy="381000"/>
          </a:xfrm>
          <a:prstGeom prst="rect">
            <a:avLst/>
          </a:prstGeom>
          <a:noFill/>
        </p:spPr>
        <p:txBody>
          <a:bodyPr wrap="square" rtlCol="0">
            <a:spAutoFit/>
          </a:bodyPr>
          <a:lstStyle/>
          <a:p>
            <a:pPr algn="ctr"/>
            <a:r>
              <a:rPr lang="ro-RO" b="1" dirty="0" smtClean="0">
                <a:latin typeface="+mn-lt"/>
              </a:rPr>
              <a:t>IMBRICAREA COMENZILOR REPEAT</a:t>
            </a:r>
            <a:endParaRPr lang="ro-RO" b="1" dirty="0">
              <a:latin typeface="+mn-lt"/>
            </a:endParaRPr>
          </a:p>
        </p:txBody>
      </p:sp>
      <p:sp>
        <p:nvSpPr>
          <p:cNvPr id="3" name="CasetăText 2"/>
          <p:cNvSpPr txBox="1"/>
          <p:nvPr/>
        </p:nvSpPr>
        <p:spPr>
          <a:xfrm>
            <a:off x="1143000" y="1905000"/>
            <a:ext cx="6705600" cy="369332"/>
          </a:xfrm>
          <a:prstGeom prst="rect">
            <a:avLst/>
          </a:prstGeom>
          <a:noFill/>
        </p:spPr>
        <p:txBody>
          <a:bodyPr wrap="square" rtlCol="0">
            <a:spAutoFit/>
          </a:bodyPr>
          <a:lstStyle/>
          <a:p>
            <a:r>
              <a:rPr lang="ro-RO" dirty="0" smtClean="0">
                <a:latin typeface="+mn-lt"/>
              </a:rPr>
              <a:t>	Limbajul LOGO permite comenzi </a:t>
            </a:r>
            <a:r>
              <a:rPr lang="ro-RO" dirty="0" err="1" smtClean="0">
                <a:latin typeface="+mn-lt"/>
              </a:rPr>
              <a:t>repeat</a:t>
            </a:r>
            <a:r>
              <a:rPr lang="ro-RO" dirty="0" smtClean="0">
                <a:latin typeface="+mn-lt"/>
              </a:rPr>
              <a:t> imbricate.</a:t>
            </a:r>
            <a:endParaRPr lang="ro-RO" dirty="0">
              <a:latin typeface="+mn-lt"/>
            </a:endParaRPr>
          </a:p>
        </p:txBody>
      </p:sp>
      <p:sp>
        <p:nvSpPr>
          <p:cNvPr id="4" name="CasetăText 3"/>
          <p:cNvSpPr txBox="1"/>
          <p:nvPr/>
        </p:nvSpPr>
        <p:spPr>
          <a:xfrm>
            <a:off x="1295400" y="2438400"/>
            <a:ext cx="3048000" cy="381000"/>
          </a:xfrm>
          <a:prstGeom prst="rect">
            <a:avLst/>
          </a:prstGeom>
          <a:noFill/>
        </p:spPr>
        <p:txBody>
          <a:bodyPr wrap="square" rtlCol="0">
            <a:spAutoFit/>
          </a:bodyPr>
          <a:lstStyle/>
          <a:p>
            <a:r>
              <a:rPr lang="ro-RO" i="1" dirty="0" smtClean="0">
                <a:latin typeface="Arial" pitchFamily="34" charset="0"/>
                <a:cs typeface="Arial" pitchFamily="34" charset="0"/>
              </a:rPr>
              <a:t>Exemplu:</a:t>
            </a:r>
            <a:endParaRPr lang="ro-RO" i="1" dirty="0">
              <a:latin typeface="Arial" pitchFamily="34" charset="0"/>
              <a:cs typeface="Arial" pitchFamily="34" charset="0"/>
            </a:endParaRPr>
          </a:p>
        </p:txBody>
      </p:sp>
      <p:sp>
        <p:nvSpPr>
          <p:cNvPr id="5" name="CasetăText 4"/>
          <p:cNvSpPr txBox="1"/>
          <p:nvPr/>
        </p:nvSpPr>
        <p:spPr>
          <a:xfrm>
            <a:off x="1219200" y="2895600"/>
            <a:ext cx="5334000" cy="1477328"/>
          </a:xfrm>
          <a:prstGeom prst="rect">
            <a:avLst/>
          </a:prstGeom>
          <a:noFill/>
        </p:spPr>
        <p:txBody>
          <a:bodyPr wrap="square" rtlCol="0">
            <a:spAutoFit/>
          </a:bodyPr>
          <a:lstStyle/>
          <a:p>
            <a:r>
              <a:rPr lang="en-US" dirty="0" err="1" smtClean="0">
                <a:latin typeface="Arial" pitchFamily="34" charset="0"/>
                <a:cs typeface="Arial" pitchFamily="34" charset="0"/>
              </a:rPr>
              <a:t>Secvenț</a:t>
            </a:r>
            <a:r>
              <a:rPr lang="ro-RO" dirty="0" smtClean="0">
                <a:latin typeface="Arial" pitchFamily="34" charset="0"/>
                <a:cs typeface="Arial" pitchFamily="34" charset="0"/>
              </a:rPr>
              <a:t>a</a:t>
            </a:r>
          </a:p>
          <a:p>
            <a:endParaRPr lang="en-US" dirty="0" smtClean="0">
              <a:latin typeface="Arial" pitchFamily="34" charset="0"/>
              <a:cs typeface="Arial" pitchFamily="34" charset="0"/>
            </a:endParaRPr>
          </a:p>
          <a:p>
            <a:r>
              <a:rPr lang="ro-RO" dirty="0" smtClean="0">
                <a:solidFill>
                  <a:srgbClr val="FF0000"/>
                </a:solidFill>
                <a:latin typeface="Arial" pitchFamily="34" charset="0"/>
                <a:cs typeface="Arial" pitchFamily="34" charset="0"/>
              </a:rPr>
              <a:t>REPEAT </a:t>
            </a:r>
            <a:r>
              <a:rPr lang="en-US" dirty="0" smtClean="0">
                <a:solidFill>
                  <a:srgbClr val="FF0000"/>
                </a:solidFill>
                <a:latin typeface="Arial" pitchFamily="34" charset="0"/>
                <a:cs typeface="Arial" pitchFamily="34" charset="0"/>
              </a:rPr>
              <a:t>8</a:t>
            </a:r>
            <a:r>
              <a:rPr lang="ro-RO" dirty="0" smtClean="0">
                <a:solidFill>
                  <a:srgbClr val="FF0000"/>
                </a:solidFill>
                <a:latin typeface="Arial" pitchFamily="34" charset="0"/>
                <a:cs typeface="Arial" pitchFamily="34" charset="0"/>
              </a:rPr>
              <a:t> </a:t>
            </a:r>
            <a:r>
              <a:rPr lang="en-US" dirty="0" smtClean="0">
                <a:solidFill>
                  <a:srgbClr val="FF0000"/>
                </a:solidFill>
                <a:latin typeface="Arial" pitchFamily="34" charset="0"/>
                <a:cs typeface="Arial" pitchFamily="34" charset="0"/>
              </a:rPr>
              <a:t>[REPEAT 4 [FD100 RT 90] RT 45]</a:t>
            </a:r>
            <a:endParaRPr lang="ro-RO" dirty="0" smtClean="0">
              <a:solidFill>
                <a:srgbClr val="FF0000"/>
              </a:solidFill>
              <a:latin typeface="Arial" pitchFamily="34" charset="0"/>
              <a:cs typeface="Arial" pitchFamily="34" charset="0"/>
            </a:endParaRPr>
          </a:p>
          <a:p>
            <a:endParaRPr lang="ro-RO" dirty="0">
              <a:latin typeface="Arial" pitchFamily="34" charset="0"/>
              <a:cs typeface="Arial" pitchFamily="34" charset="0"/>
            </a:endParaRPr>
          </a:p>
          <a:p>
            <a:r>
              <a:rPr lang="ro-RO" dirty="0" smtClean="0">
                <a:latin typeface="Arial" pitchFamily="34" charset="0"/>
                <a:cs typeface="Arial" pitchFamily="34" charset="0"/>
              </a:rPr>
              <a:t>va genera figura:</a:t>
            </a:r>
            <a:endParaRPr lang="ro-RO" dirty="0">
              <a:latin typeface="Arial" pitchFamily="34" charset="0"/>
              <a:cs typeface="Arial" pitchFamily="34" charset="0"/>
            </a:endParaRPr>
          </a:p>
        </p:txBody>
      </p:sp>
      <p:pic>
        <p:nvPicPr>
          <p:cNvPr id="6" name="Imagine 5"/>
          <p:cNvPicPr/>
          <p:nvPr/>
        </p:nvPicPr>
        <p:blipFill>
          <a:blip r:embed="rId2" cstate="print"/>
          <a:srcRect l="26281" t="32645" r="47603" b="36157"/>
          <a:stretch>
            <a:fillRect/>
          </a:stretch>
        </p:blipFill>
        <p:spPr bwMode="auto">
          <a:xfrm>
            <a:off x="3819525" y="4495800"/>
            <a:ext cx="1504950" cy="1438275"/>
          </a:xfrm>
          <a:prstGeom prst="rect">
            <a:avLst/>
          </a:prstGeom>
          <a:noFill/>
          <a:ln w="9525">
            <a:noFill/>
            <a:miter lim="800000"/>
            <a:headEnd/>
            <a:tailEnd/>
          </a:ln>
        </p:spPr>
      </p:pic>
    </p:spTree>
  </p:cSld>
  <p:clrMapOvr>
    <a:masterClrMapping/>
  </p:clrMapOvr>
  <p:transition>
    <p:wheel spokes="8"/>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4"/>
          <p:cNvSpPr txBox="1">
            <a:spLocks noChangeArrowheads="1"/>
          </p:cNvSpPr>
          <p:nvPr/>
        </p:nvSpPr>
        <p:spPr bwMode="auto">
          <a:xfrm>
            <a:off x="762000" y="685800"/>
            <a:ext cx="7543800" cy="2031325"/>
          </a:xfrm>
          <a:prstGeom prst="rect">
            <a:avLst/>
          </a:prstGeom>
          <a:noFill/>
          <a:ln w="9525">
            <a:noFill/>
            <a:miter lim="800000"/>
            <a:headEnd/>
            <a:tailEnd/>
          </a:ln>
        </p:spPr>
        <p:txBody>
          <a:bodyPr wrap="square">
            <a:spAutoFit/>
          </a:bodyPr>
          <a:lstStyle/>
          <a:p>
            <a:pPr algn="ctr"/>
            <a:r>
              <a:rPr lang="it-IT" b="1" dirty="0">
                <a:latin typeface="Arial" charset="0"/>
              </a:rPr>
              <a:t>PROCEDURI ÎN </a:t>
            </a:r>
            <a:r>
              <a:rPr lang="it-IT" b="1" dirty="0" smtClean="0">
                <a:latin typeface="Arial" charset="0"/>
              </a:rPr>
              <a:t>LOGO</a:t>
            </a:r>
            <a:endParaRPr lang="it-IT" dirty="0">
              <a:latin typeface="Arial" charset="0"/>
            </a:endParaRPr>
          </a:p>
          <a:p>
            <a:r>
              <a:rPr lang="it-IT" dirty="0">
                <a:latin typeface="Arial" charset="0"/>
              </a:rPr>
              <a:t>	</a:t>
            </a:r>
          </a:p>
          <a:p>
            <a:pPr algn="just"/>
            <a:r>
              <a:rPr lang="it-IT" b="1" dirty="0">
                <a:latin typeface="Arial" charset="0"/>
              </a:rPr>
              <a:t>	Definirea procedurilor</a:t>
            </a:r>
            <a:r>
              <a:rPr lang="it-IT" dirty="0">
                <a:latin typeface="Arial" charset="0"/>
              </a:rPr>
              <a:t> se realizează utilizând comanda</a:t>
            </a:r>
          </a:p>
          <a:p>
            <a:pPr algn="just"/>
            <a:r>
              <a:rPr lang="it-IT" dirty="0">
                <a:latin typeface="Arial" charset="0"/>
              </a:rPr>
              <a:t>			</a:t>
            </a:r>
            <a:r>
              <a:rPr lang="ro-RO" dirty="0" smtClean="0">
                <a:solidFill>
                  <a:srgbClr val="FF0000"/>
                </a:solidFill>
                <a:latin typeface="Arial" charset="0"/>
              </a:rPr>
              <a:t>EDIT </a:t>
            </a:r>
            <a:r>
              <a:rPr lang="en-US" dirty="0" smtClean="0">
                <a:solidFill>
                  <a:srgbClr val="FF0000"/>
                </a:solidFill>
                <a:latin typeface="Arial" charset="0"/>
              </a:rPr>
              <a:t>“NUMEPROCEDURA</a:t>
            </a:r>
            <a:endParaRPr lang="it-IT" dirty="0">
              <a:solidFill>
                <a:srgbClr val="FF0000"/>
              </a:solidFill>
              <a:latin typeface="Arial" charset="0"/>
            </a:endParaRPr>
          </a:p>
          <a:p>
            <a:pPr algn="just"/>
            <a:r>
              <a:rPr lang="it-IT" dirty="0">
                <a:latin typeface="Arial" charset="0"/>
              </a:rPr>
              <a:t>	După lansarea acestei comenzi pe ecran apare </a:t>
            </a:r>
            <a:r>
              <a:rPr lang="it-IT" dirty="0" smtClean="0">
                <a:latin typeface="Arial" charset="0"/>
              </a:rPr>
              <a:t>fereastra</a:t>
            </a:r>
            <a:r>
              <a:rPr lang="ro-RO" dirty="0" smtClean="0">
                <a:latin typeface="Arial" charset="0"/>
              </a:rPr>
              <a:t> Editor</a:t>
            </a:r>
            <a:endParaRPr lang="it-IT" i="1" dirty="0">
              <a:latin typeface="Arial" charset="0"/>
            </a:endParaRPr>
          </a:p>
          <a:p>
            <a:pPr algn="just"/>
            <a:r>
              <a:rPr lang="it-IT" i="1" dirty="0">
                <a:latin typeface="Arial" charset="0"/>
              </a:rPr>
              <a:t>Exemplu:</a:t>
            </a:r>
            <a:r>
              <a:rPr lang="it-IT" dirty="0">
                <a:latin typeface="Arial" charset="0"/>
              </a:rPr>
              <a:t> Lansând comanda </a:t>
            </a:r>
            <a:r>
              <a:rPr lang="it-IT" dirty="0" smtClean="0">
                <a:solidFill>
                  <a:srgbClr val="FF0000"/>
                </a:solidFill>
                <a:latin typeface="Arial" charset="0"/>
              </a:rPr>
              <a:t>EDIT “patrat</a:t>
            </a:r>
            <a:r>
              <a:rPr lang="it-IT" dirty="0" smtClean="0">
                <a:latin typeface="Arial" charset="0"/>
              </a:rPr>
              <a:t> pe </a:t>
            </a:r>
            <a:r>
              <a:rPr lang="it-IT" dirty="0">
                <a:latin typeface="Arial" charset="0"/>
              </a:rPr>
              <a:t>ecran apare următoarea fereastră:</a:t>
            </a:r>
            <a:endParaRPr lang="en-US" dirty="0">
              <a:latin typeface="Arial" charset="0"/>
            </a:endParaRPr>
          </a:p>
        </p:txBody>
      </p:sp>
      <p:sp>
        <p:nvSpPr>
          <p:cNvPr id="10244" name="Text Box 6"/>
          <p:cNvSpPr txBox="1">
            <a:spLocks noChangeArrowheads="1"/>
          </p:cNvSpPr>
          <p:nvPr/>
        </p:nvSpPr>
        <p:spPr bwMode="auto">
          <a:xfrm>
            <a:off x="609600" y="5715000"/>
            <a:ext cx="8229600" cy="366713"/>
          </a:xfrm>
          <a:prstGeom prst="rect">
            <a:avLst/>
          </a:prstGeom>
          <a:noFill/>
          <a:ln w="9525">
            <a:noFill/>
            <a:miter lim="800000"/>
            <a:headEnd/>
            <a:tailEnd/>
          </a:ln>
        </p:spPr>
        <p:txBody>
          <a:bodyPr>
            <a:spAutoFit/>
          </a:bodyPr>
          <a:lstStyle/>
          <a:p>
            <a:pPr>
              <a:spcBef>
                <a:spcPct val="50000"/>
              </a:spcBef>
            </a:pPr>
            <a:endParaRPr lang="ro-RO">
              <a:latin typeface="Arial" charset="0"/>
            </a:endParaRPr>
          </a:p>
        </p:txBody>
      </p:sp>
      <p:sp>
        <p:nvSpPr>
          <p:cNvPr id="10245" name="Text Box 8"/>
          <p:cNvSpPr txBox="1">
            <a:spLocks noChangeArrowheads="1"/>
          </p:cNvSpPr>
          <p:nvPr/>
        </p:nvSpPr>
        <p:spPr bwMode="auto">
          <a:xfrm>
            <a:off x="685800" y="4724400"/>
            <a:ext cx="7620000" cy="1200329"/>
          </a:xfrm>
          <a:prstGeom prst="rect">
            <a:avLst/>
          </a:prstGeom>
          <a:noFill/>
          <a:ln w="9525">
            <a:noFill/>
            <a:miter lim="800000"/>
            <a:headEnd/>
            <a:tailEnd/>
          </a:ln>
        </p:spPr>
        <p:txBody>
          <a:bodyPr>
            <a:spAutoFit/>
          </a:bodyPr>
          <a:lstStyle/>
          <a:p>
            <a:pPr algn="just"/>
            <a:r>
              <a:rPr lang="it-IT" dirty="0">
                <a:latin typeface="Arial" charset="0"/>
              </a:rPr>
              <a:t>	</a:t>
            </a:r>
          </a:p>
          <a:p>
            <a:pPr algn="just"/>
            <a:r>
              <a:rPr lang="it-IT" dirty="0">
                <a:latin typeface="Arial" charset="0"/>
              </a:rPr>
              <a:t>	Apelul unei proceduri fără parametrii se realizează prin numele procedurii</a:t>
            </a:r>
            <a:r>
              <a:rPr lang="it-IT" dirty="0" smtClean="0">
                <a:latin typeface="Arial" charset="0"/>
              </a:rPr>
              <a:t>. Apelul procedurii patrat se realizeaz</a:t>
            </a:r>
            <a:r>
              <a:rPr lang="ro-RO" dirty="0" smtClean="0">
                <a:latin typeface="Arial" charset="0"/>
              </a:rPr>
              <a:t>ă tastând </a:t>
            </a:r>
            <a:r>
              <a:rPr lang="en-US" dirty="0" err="1" smtClean="0">
                <a:solidFill>
                  <a:srgbClr val="FF0000"/>
                </a:solidFill>
                <a:latin typeface="Arial" charset="0"/>
              </a:rPr>
              <a:t>patrat</a:t>
            </a:r>
            <a:r>
              <a:rPr lang="ro-RO" dirty="0" smtClean="0">
                <a:latin typeface="Arial" charset="0"/>
              </a:rPr>
              <a:t> </a:t>
            </a:r>
            <a:r>
              <a:rPr lang="ro-RO" dirty="0" smtClean="0">
                <a:latin typeface="Arial" charset="0"/>
              </a:rPr>
              <a:t>în fereastra de comenzi.</a:t>
            </a:r>
            <a:r>
              <a:rPr lang="it-IT" dirty="0" smtClean="0">
                <a:latin typeface="Arial" charset="0"/>
              </a:rPr>
              <a:t> </a:t>
            </a:r>
            <a:endParaRPr lang="en-US" dirty="0">
              <a:latin typeface="Arial" charset="0"/>
            </a:endParaRPr>
          </a:p>
        </p:txBody>
      </p:sp>
      <p:pic>
        <p:nvPicPr>
          <p:cNvPr id="8" name="Imagine 7"/>
          <p:cNvPicPr/>
          <p:nvPr/>
        </p:nvPicPr>
        <p:blipFill>
          <a:blip r:embed="rId2" cstate="print"/>
          <a:srcRect r="67603" b="86364"/>
          <a:stretch>
            <a:fillRect/>
          </a:stretch>
        </p:blipFill>
        <p:spPr bwMode="auto">
          <a:xfrm>
            <a:off x="1905000" y="3200400"/>
            <a:ext cx="4343400" cy="1371600"/>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theme/theme1.xml><?xml version="1.0" encoding="utf-8"?>
<a:theme xmlns:a="http://schemas.openxmlformats.org/drawingml/2006/main" name="Geometric design template">
  <a:themeElements>
    <a:clrScheme name="Temă Office 11">
      <a:dk1>
        <a:srgbClr val="003399"/>
      </a:dk1>
      <a:lt1>
        <a:srgbClr val="A5D5EF"/>
      </a:lt1>
      <a:dk2>
        <a:srgbClr val="003399"/>
      </a:dk2>
      <a:lt2>
        <a:srgbClr val="3E3E5C"/>
      </a:lt2>
      <a:accent1>
        <a:srgbClr val="78AA95"/>
      </a:accent1>
      <a:accent2>
        <a:srgbClr val="1E8FE4"/>
      </a:accent2>
      <a:accent3>
        <a:srgbClr val="CFE7F6"/>
      </a:accent3>
      <a:accent4>
        <a:srgbClr val="002A82"/>
      </a:accent4>
      <a:accent5>
        <a:srgbClr val="BED2C8"/>
      </a:accent5>
      <a:accent6>
        <a:srgbClr val="1A81CF"/>
      </a:accent6>
      <a:hlink>
        <a:srgbClr val="CCECFF"/>
      </a:hlink>
      <a:folHlink>
        <a:srgbClr val="D2FAD2"/>
      </a:folHlink>
    </a:clrScheme>
    <a:fontScheme name="Temă Office">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Temă Office 1">
        <a:dk1>
          <a:srgbClr val="000000"/>
        </a:dk1>
        <a:lt1>
          <a:srgbClr val="FFFFD9"/>
        </a:lt1>
        <a:dk2>
          <a:srgbClr val="000000"/>
        </a:dk2>
        <a:lt2>
          <a:srgbClr val="777777"/>
        </a:lt2>
        <a:accent1>
          <a:srgbClr val="FFFFF7"/>
        </a:accent1>
        <a:accent2>
          <a:srgbClr val="7EAC7E"/>
        </a:accent2>
        <a:accent3>
          <a:srgbClr val="FFFFE9"/>
        </a:accent3>
        <a:accent4>
          <a:srgbClr val="000000"/>
        </a:accent4>
        <a:accent5>
          <a:srgbClr val="FFFFFA"/>
        </a:accent5>
        <a:accent6>
          <a:srgbClr val="729B72"/>
        </a:accent6>
        <a:hlink>
          <a:srgbClr val="009999"/>
        </a:hlink>
        <a:folHlink>
          <a:srgbClr val="FF9900"/>
        </a:folHlink>
      </a:clrScheme>
      <a:clrMap bg1="lt1" tx1="dk1" bg2="lt2" tx2="dk2" accent1="accent1" accent2="accent2" accent3="accent3" accent4="accent4" accent5="accent5" accent6="accent6" hlink="hlink" folHlink="folHlink"/>
    </a:extraClrScheme>
    <a:extraClrScheme>
      <a:clrScheme name="Temă Office 2">
        <a:dk1>
          <a:srgbClr val="006699"/>
        </a:dk1>
        <a:lt1>
          <a:srgbClr val="FFCC99"/>
        </a:lt1>
        <a:dk2>
          <a:srgbClr val="DFD293"/>
        </a:dk2>
        <a:lt2>
          <a:srgbClr val="5C1F00"/>
        </a:lt2>
        <a:accent1>
          <a:srgbClr val="B7D7B5"/>
        </a:accent1>
        <a:accent2>
          <a:srgbClr val="BE7960"/>
        </a:accent2>
        <a:accent3>
          <a:srgbClr val="FFE2CA"/>
        </a:accent3>
        <a:accent4>
          <a:srgbClr val="005682"/>
        </a:accent4>
        <a:accent5>
          <a:srgbClr val="D8E8D7"/>
        </a:accent5>
        <a:accent6>
          <a:srgbClr val="AC6D56"/>
        </a:accent6>
        <a:hlink>
          <a:srgbClr val="169FD6"/>
        </a:hlink>
        <a:folHlink>
          <a:srgbClr val="D3A219"/>
        </a:folHlink>
      </a:clrScheme>
      <a:clrMap bg1="lt1" tx1="dk1" bg2="lt2" tx2="dk2" accent1="accent1" accent2="accent2" accent3="accent3" accent4="accent4" accent5="accent5" accent6="accent6" hlink="hlink" folHlink="folHlink"/>
    </a:extraClrScheme>
    <a:extraClrScheme>
      <a:clrScheme name="Temă Office 3">
        <a:dk1>
          <a:srgbClr val="2D2015"/>
        </a:dk1>
        <a:lt1>
          <a:srgbClr val="006699"/>
        </a:lt1>
        <a:dk2>
          <a:srgbClr val="523E26"/>
        </a:dk2>
        <a:lt2>
          <a:srgbClr val="DFC08D"/>
        </a:lt2>
        <a:accent1>
          <a:srgbClr val="AAB99D"/>
        </a:accent1>
        <a:accent2>
          <a:srgbClr val="8F5F2F"/>
        </a:accent2>
        <a:accent3>
          <a:srgbClr val="B3AFAC"/>
        </a:accent3>
        <a:accent4>
          <a:srgbClr val="005682"/>
        </a:accent4>
        <a:accent5>
          <a:srgbClr val="D2D9CC"/>
        </a:accent5>
        <a:accent6>
          <a:srgbClr val="81552A"/>
        </a:accent6>
        <a:hlink>
          <a:srgbClr val="FFEF79"/>
        </a:hlink>
        <a:folHlink>
          <a:srgbClr val="003399"/>
        </a:folHlink>
      </a:clrScheme>
      <a:clrMap bg1="dk2" tx1="lt1" bg2="dk1" tx2="lt2" accent1="accent1" accent2="accent2" accent3="accent3" accent4="accent4" accent5="accent5" accent6="accent6" hlink="hlink" folHlink="folHlink"/>
    </a:extraClrScheme>
    <a:extraClrScheme>
      <a:clrScheme name="Temă Office 4">
        <a:dk1>
          <a:srgbClr val="336699"/>
        </a:dk1>
        <a:lt1>
          <a:srgbClr val="C4DAC2"/>
        </a:lt1>
        <a:dk2>
          <a:srgbClr val="00405C"/>
        </a:dk2>
        <a:lt2>
          <a:srgbClr val="005A58"/>
        </a:lt2>
        <a:accent1>
          <a:srgbClr val="88C294"/>
        </a:accent1>
        <a:accent2>
          <a:srgbClr val="48C5EC"/>
        </a:accent2>
        <a:accent3>
          <a:srgbClr val="DEEADD"/>
        </a:accent3>
        <a:accent4>
          <a:srgbClr val="2A5682"/>
        </a:accent4>
        <a:accent5>
          <a:srgbClr val="C3DDC8"/>
        </a:accent5>
        <a:accent6>
          <a:srgbClr val="40B2D6"/>
        </a:accent6>
        <a:hlink>
          <a:srgbClr val="B2E7F2"/>
        </a:hlink>
        <a:folHlink>
          <a:srgbClr val="CCFFCC"/>
        </a:folHlink>
      </a:clrScheme>
      <a:clrMap bg1="lt1" tx1="dk1" bg2="lt2" tx2="dk2" accent1="accent1" accent2="accent2" accent3="accent3" accent4="accent4" accent5="accent5" accent6="accent6" hlink="hlink" folHlink="folHlink"/>
    </a:extraClrScheme>
    <a:extraClrScheme>
      <a:clrScheme name="Temă Office 5">
        <a:dk1>
          <a:srgbClr val="01A6D9"/>
        </a:dk1>
        <a:lt1>
          <a:srgbClr val="FFFFFF"/>
        </a:lt1>
        <a:dk2>
          <a:srgbClr val="00486C"/>
        </a:dk2>
        <a:lt2>
          <a:srgbClr val="333333"/>
        </a:lt2>
        <a:accent1>
          <a:srgbClr val="DDDDDD"/>
        </a:accent1>
        <a:accent2>
          <a:srgbClr val="808080"/>
        </a:accent2>
        <a:accent3>
          <a:srgbClr val="FFFFFF"/>
        </a:accent3>
        <a:accent4>
          <a:srgbClr val="018DB9"/>
        </a:accent4>
        <a:accent5>
          <a:srgbClr val="EBEBEB"/>
        </a:accent5>
        <a:accent6>
          <a:srgbClr val="737373"/>
        </a:accent6>
        <a:hlink>
          <a:srgbClr val="4D4D4D"/>
        </a:hlink>
        <a:folHlink>
          <a:srgbClr val="339966"/>
        </a:folHlink>
      </a:clrScheme>
      <a:clrMap bg1="lt1" tx1="dk1" bg2="lt2" tx2="dk2" accent1="accent1" accent2="accent2" accent3="accent3" accent4="accent4" accent5="accent5" accent6="accent6" hlink="hlink" folHlink="folHlink"/>
    </a:extraClrScheme>
    <a:extraClrScheme>
      <a:clrScheme name="Temă Office 6">
        <a:dk1>
          <a:srgbClr val="000000"/>
        </a:dk1>
        <a:lt1>
          <a:srgbClr val="FFFFFF"/>
        </a:lt1>
        <a:dk2>
          <a:srgbClr val="000000"/>
        </a:dk2>
        <a:lt2>
          <a:srgbClr val="808080"/>
        </a:lt2>
        <a:accent1>
          <a:srgbClr val="BBE0E3"/>
        </a:accent1>
        <a:accent2>
          <a:srgbClr val="175C87"/>
        </a:accent2>
        <a:accent3>
          <a:srgbClr val="FFFFFF"/>
        </a:accent3>
        <a:accent4>
          <a:srgbClr val="000000"/>
        </a:accent4>
        <a:accent5>
          <a:srgbClr val="DAEDEF"/>
        </a:accent5>
        <a:accent6>
          <a:srgbClr val="14537A"/>
        </a:accent6>
        <a:hlink>
          <a:srgbClr val="009999"/>
        </a:hlink>
        <a:folHlink>
          <a:srgbClr val="669900"/>
        </a:folHlink>
      </a:clrScheme>
      <a:clrMap bg1="lt1" tx1="dk1" bg2="lt2" tx2="dk2" accent1="accent1" accent2="accent2" accent3="accent3" accent4="accent4" accent5="accent5" accent6="accent6" hlink="hlink" folHlink="folHlink"/>
    </a:extraClrScheme>
    <a:extraClrScheme>
      <a:clrScheme name="Temă Office 7">
        <a:dk1>
          <a:srgbClr val="000000"/>
        </a:dk1>
        <a:lt1>
          <a:srgbClr val="FFFFFF"/>
        </a:lt1>
        <a:dk2>
          <a:srgbClr val="003D5C"/>
        </a:dk2>
        <a:lt2>
          <a:srgbClr val="969696"/>
        </a:lt2>
        <a:accent1>
          <a:srgbClr val="ABCB9D"/>
        </a:accent1>
        <a:accent2>
          <a:srgbClr val="FF9966"/>
        </a:accent2>
        <a:accent3>
          <a:srgbClr val="FFFFFF"/>
        </a:accent3>
        <a:accent4>
          <a:srgbClr val="000000"/>
        </a:accent4>
        <a:accent5>
          <a:srgbClr val="D2E2CC"/>
        </a:accent5>
        <a:accent6>
          <a:srgbClr val="E78A5C"/>
        </a:accent6>
        <a:hlink>
          <a:srgbClr val="0099CC"/>
        </a:hlink>
        <a:folHlink>
          <a:srgbClr val="996600"/>
        </a:folHlink>
      </a:clrScheme>
      <a:clrMap bg1="lt1" tx1="dk1" bg2="lt2" tx2="dk2" accent1="accent1" accent2="accent2" accent3="accent3" accent4="accent4" accent5="accent5" accent6="accent6" hlink="hlink" folHlink="folHlink"/>
    </a:extraClrScheme>
    <a:extraClrScheme>
      <a:clrScheme name="Temă Office 8">
        <a:dk1>
          <a:srgbClr val="000000"/>
        </a:dk1>
        <a:lt1>
          <a:srgbClr val="FFFFFF"/>
        </a:lt1>
        <a:dk2>
          <a:srgbClr val="000000"/>
        </a:dk2>
        <a:lt2>
          <a:srgbClr val="808080"/>
        </a:lt2>
        <a:accent1>
          <a:srgbClr val="0099CC"/>
        </a:accent1>
        <a:accent2>
          <a:srgbClr val="8EC8A0"/>
        </a:accent2>
        <a:accent3>
          <a:srgbClr val="FFFFFF"/>
        </a:accent3>
        <a:accent4>
          <a:srgbClr val="000000"/>
        </a:accent4>
        <a:accent5>
          <a:srgbClr val="AACAE2"/>
        </a:accent5>
        <a:accent6>
          <a:srgbClr val="80B591"/>
        </a:accent6>
        <a:hlink>
          <a:srgbClr val="00428A"/>
        </a:hlink>
        <a:folHlink>
          <a:srgbClr val="DAF0DC"/>
        </a:folHlink>
      </a:clrScheme>
      <a:clrMap bg1="lt1" tx1="dk1" bg2="lt2" tx2="dk2" accent1="accent1" accent2="accent2" accent3="accent3" accent4="accent4" accent5="accent5" accent6="accent6" hlink="hlink" folHlink="folHlink"/>
    </a:extraClrScheme>
    <a:extraClrScheme>
      <a:clrScheme name="Temă Office 9">
        <a:dk1>
          <a:srgbClr val="336600"/>
        </a:dk1>
        <a:lt1>
          <a:srgbClr val="B3DBE9"/>
        </a:lt1>
        <a:dk2>
          <a:srgbClr val="DDDDDD"/>
        </a:dk2>
        <a:lt2>
          <a:srgbClr val="003366"/>
        </a:lt2>
        <a:accent1>
          <a:srgbClr val="11A5D9"/>
        </a:accent1>
        <a:accent2>
          <a:srgbClr val="52B34B"/>
        </a:accent2>
        <a:accent3>
          <a:srgbClr val="D6EAF2"/>
        </a:accent3>
        <a:accent4>
          <a:srgbClr val="2A5600"/>
        </a:accent4>
        <a:accent5>
          <a:srgbClr val="AACFE9"/>
        </a:accent5>
        <a:accent6>
          <a:srgbClr val="49A243"/>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Temă Office 10">
        <a:dk1>
          <a:srgbClr val="336699"/>
        </a:dk1>
        <a:lt1>
          <a:srgbClr val="5F5F5F"/>
        </a:lt1>
        <a:dk2>
          <a:srgbClr val="000000"/>
        </a:dk2>
        <a:lt2>
          <a:srgbClr val="273D4D"/>
        </a:lt2>
        <a:accent1>
          <a:srgbClr val="0099CC"/>
        </a:accent1>
        <a:accent2>
          <a:srgbClr val="468A4B"/>
        </a:accent2>
        <a:accent3>
          <a:srgbClr val="AAAAAA"/>
        </a:accent3>
        <a:accent4>
          <a:srgbClr val="505050"/>
        </a:accent4>
        <a:accent5>
          <a:srgbClr val="AACAE2"/>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emă Office 11">
        <a:dk1>
          <a:srgbClr val="003399"/>
        </a:dk1>
        <a:lt1>
          <a:srgbClr val="A5D5EF"/>
        </a:lt1>
        <a:dk2>
          <a:srgbClr val="003399"/>
        </a:dk2>
        <a:lt2>
          <a:srgbClr val="3E3E5C"/>
        </a:lt2>
        <a:accent1>
          <a:srgbClr val="78AA95"/>
        </a:accent1>
        <a:accent2>
          <a:srgbClr val="1E8FE4"/>
        </a:accent2>
        <a:accent3>
          <a:srgbClr val="CFE7F6"/>
        </a:accent3>
        <a:accent4>
          <a:srgbClr val="002A82"/>
        </a:accent4>
        <a:accent5>
          <a:srgbClr val="BED2C8"/>
        </a:accent5>
        <a:accent6>
          <a:srgbClr val="1A81CF"/>
        </a:accent6>
        <a:hlink>
          <a:srgbClr val="CCECFF"/>
        </a:hlink>
        <a:folHlink>
          <a:srgbClr val="D2FAD2"/>
        </a:folHlink>
      </a:clrScheme>
      <a:clrMap bg1="lt1" tx1="dk1" bg2="lt2" tx2="dk2" accent1="accent1" accent2="accent2" accent3="accent3" accent4="accent4" accent5="accent5" accent6="accent6" hlink="hlink" folHlink="folHlink"/>
    </a:extraClrScheme>
    <a:extraClrScheme>
      <a:clrScheme name="Temă Office 12">
        <a:dk1>
          <a:srgbClr val="003300"/>
        </a:dk1>
        <a:lt1>
          <a:srgbClr val="D8E4D8"/>
        </a:lt1>
        <a:dk2>
          <a:srgbClr val="272D2C"/>
        </a:dk2>
        <a:lt2>
          <a:srgbClr val="777777"/>
        </a:lt2>
        <a:accent1>
          <a:srgbClr val="909082"/>
        </a:accent1>
        <a:accent2>
          <a:srgbClr val="55A9D3"/>
        </a:accent2>
        <a:accent3>
          <a:srgbClr val="E9EFE9"/>
        </a:accent3>
        <a:accent4>
          <a:srgbClr val="002A00"/>
        </a:accent4>
        <a:accent5>
          <a:srgbClr val="C6C6C1"/>
        </a:accent5>
        <a:accent6>
          <a:srgbClr val="4C99BF"/>
        </a:accent6>
        <a:hlink>
          <a:srgbClr val="FFCC66"/>
        </a:hlink>
        <a:folHlink>
          <a:srgbClr val="CCFF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ă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Geometric design template</Template>
  <TotalTime>855</TotalTime>
  <Words>345</Words>
  <Application>Microsoft Office PowerPoint</Application>
  <PresentationFormat>Expunere pe ecran (4:3)</PresentationFormat>
  <Paragraphs>123</Paragraphs>
  <Slides>17</Slides>
  <Notes>0</Notes>
  <HiddenSlides>0</HiddenSlides>
  <MMClips>0</MMClips>
  <ScaleCrop>false</ScaleCrop>
  <HeadingPairs>
    <vt:vector size="4" baseType="variant">
      <vt:variant>
        <vt:lpstr>Temă</vt:lpstr>
      </vt:variant>
      <vt:variant>
        <vt:i4>1</vt:i4>
      </vt:variant>
      <vt:variant>
        <vt:lpstr>Titluri diapozitive</vt:lpstr>
      </vt:variant>
      <vt:variant>
        <vt:i4>17</vt:i4>
      </vt:variant>
    </vt:vector>
  </HeadingPairs>
  <TitlesOfParts>
    <vt:vector size="18" baseType="lpstr">
      <vt:lpstr>Geometric design template</vt:lpstr>
      <vt:lpstr>Diapozitivul 1</vt:lpstr>
      <vt:lpstr>Diapozitivul 2</vt:lpstr>
      <vt:lpstr>Diapozitivul 3</vt:lpstr>
      <vt:lpstr>Diapozitivul 4</vt:lpstr>
      <vt:lpstr>Diapozitivul 5</vt:lpstr>
      <vt:lpstr>Diapozitivul 6</vt:lpstr>
      <vt:lpstr>Diapozitivul 7</vt:lpstr>
      <vt:lpstr>Diapozitivul 8</vt:lpstr>
      <vt:lpstr>Diapozitivul 9</vt:lpstr>
      <vt:lpstr>Diapozitivul 10</vt:lpstr>
      <vt:lpstr>Diapozitivul 11</vt:lpstr>
      <vt:lpstr>Diapozitivul 12</vt:lpstr>
      <vt:lpstr>Diapozitivul 13</vt:lpstr>
      <vt:lpstr>Diapozitivul 14</vt:lpstr>
      <vt:lpstr>Diapozitivul 15</vt:lpstr>
      <vt:lpstr>Diapozitivul 16</vt:lpstr>
      <vt:lpstr>Diapozitivul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Diapozitivul 1</dc:title>
  <dc:creator>SUN</dc:creator>
  <cp:lastModifiedBy>Doina Preda</cp:lastModifiedBy>
  <cp:revision>62</cp:revision>
  <dcterms:created xsi:type="dcterms:W3CDTF">2008-10-16T13:04:04Z</dcterms:created>
  <dcterms:modified xsi:type="dcterms:W3CDTF">2012-12-13T06:35:40Z</dcterms:modified>
</cp:coreProperties>
</file>